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41"/>
  </p:notesMasterIdLst>
  <p:sldIdLst>
    <p:sldId id="256" r:id="rId6"/>
    <p:sldId id="257" r:id="rId7"/>
    <p:sldId id="479" r:id="rId8"/>
    <p:sldId id="279" r:id="rId9"/>
    <p:sldId id="301" r:id="rId10"/>
    <p:sldId id="463" r:id="rId11"/>
    <p:sldId id="280" r:id="rId12"/>
    <p:sldId id="269" r:id="rId13"/>
    <p:sldId id="468" r:id="rId14"/>
    <p:sldId id="469" r:id="rId15"/>
    <p:sldId id="470" r:id="rId16"/>
    <p:sldId id="472" r:id="rId17"/>
    <p:sldId id="471" r:id="rId18"/>
    <p:sldId id="339" r:id="rId19"/>
    <p:sldId id="367" r:id="rId20"/>
    <p:sldId id="357" r:id="rId21"/>
    <p:sldId id="366" r:id="rId22"/>
    <p:sldId id="358" r:id="rId23"/>
    <p:sldId id="453" r:id="rId24"/>
    <p:sldId id="347" r:id="rId25"/>
    <p:sldId id="342" r:id="rId26"/>
    <p:sldId id="361" r:id="rId27"/>
    <p:sldId id="343" r:id="rId28"/>
    <p:sldId id="368" r:id="rId29"/>
    <p:sldId id="473" r:id="rId30"/>
    <p:sldId id="315" r:id="rId31"/>
    <p:sldId id="360" r:id="rId32"/>
    <p:sldId id="404" r:id="rId33"/>
    <p:sldId id="317" r:id="rId34"/>
    <p:sldId id="274" r:id="rId35"/>
    <p:sldId id="474" r:id="rId36"/>
    <p:sldId id="341" r:id="rId37"/>
    <p:sldId id="359" r:id="rId38"/>
    <p:sldId id="405" r:id="rId39"/>
    <p:sldId id="475"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UDELO Mayra" initials="AM [2]" lastIdx="1" clrIdx="0">
    <p:extLst>
      <p:ext uri="{19B8F6BF-5375-455C-9EA6-DF929625EA0E}">
        <p15:presenceInfo xmlns:p15="http://schemas.microsoft.com/office/powerpoint/2012/main" userId="S::magudelo@em-normandie.fr::95fb269b-bbc1-4e21-ac22-b63c11f590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6166B"/>
    <a:srgbClr val="1613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ASRI Alexandra" userId="2ea28e00-c0be-4059-afc9-b4a304b23af5" providerId="ADAL" clId="{5325CE5F-4C3E-4387-80C8-F11B76A183D0}"/>
    <pc:docChg chg="undo custSel addSld delSld modSld">
      <pc:chgData name="LAASRI Alexandra" userId="2ea28e00-c0be-4059-afc9-b4a304b23af5" providerId="ADAL" clId="{5325CE5F-4C3E-4387-80C8-F11B76A183D0}" dt="2022-02-09T13:18:56.159" v="89" actId="20577"/>
      <pc:docMkLst>
        <pc:docMk/>
      </pc:docMkLst>
      <pc:sldChg chg="del">
        <pc:chgData name="LAASRI Alexandra" userId="2ea28e00-c0be-4059-afc9-b4a304b23af5" providerId="ADAL" clId="{5325CE5F-4C3E-4387-80C8-F11B76A183D0}" dt="2022-02-09T13:08:53.381" v="3" actId="47"/>
        <pc:sldMkLst>
          <pc:docMk/>
          <pc:sldMk cId="3612409207" sldId="258"/>
        </pc:sldMkLst>
      </pc:sldChg>
      <pc:sldChg chg="del">
        <pc:chgData name="LAASRI Alexandra" userId="2ea28e00-c0be-4059-afc9-b4a304b23af5" providerId="ADAL" clId="{5325CE5F-4C3E-4387-80C8-F11B76A183D0}" dt="2022-02-09T13:15:58.590" v="6" actId="47"/>
        <pc:sldMkLst>
          <pc:docMk/>
          <pc:sldMk cId="1710894901" sldId="266"/>
        </pc:sldMkLst>
      </pc:sldChg>
      <pc:sldChg chg="del">
        <pc:chgData name="LAASRI Alexandra" userId="2ea28e00-c0be-4059-afc9-b4a304b23af5" providerId="ADAL" clId="{5325CE5F-4C3E-4387-80C8-F11B76A183D0}" dt="2022-02-09T13:17:03.230" v="11" actId="47"/>
        <pc:sldMkLst>
          <pc:docMk/>
          <pc:sldMk cId="1284511047" sldId="268"/>
        </pc:sldMkLst>
      </pc:sldChg>
      <pc:sldChg chg="modSp mod">
        <pc:chgData name="LAASRI Alexandra" userId="2ea28e00-c0be-4059-afc9-b4a304b23af5" providerId="ADAL" clId="{5325CE5F-4C3E-4387-80C8-F11B76A183D0}" dt="2022-02-09T13:18:07.659" v="46" actId="20577"/>
        <pc:sldMkLst>
          <pc:docMk/>
          <pc:sldMk cId="1608812050" sldId="269"/>
        </pc:sldMkLst>
        <pc:spChg chg="mod">
          <ac:chgData name="LAASRI Alexandra" userId="2ea28e00-c0be-4059-afc9-b4a304b23af5" providerId="ADAL" clId="{5325CE5F-4C3E-4387-80C8-F11B76A183D0}" dt="2022-02-09T13:17:51.239" v="25" actId="20577"/>
          <ac:spMkLst>
            <pc:docMk/>
            <pc:sldMk cId="1608812050" sldId="269"/>
            <ac:spMk id="9" creationId="{BB45961B-ABBF-0A43-855D-705765F161E4}"/>
          </ac:spMkLst>
        </pc:spChg>
        <pc:spChg chg="mod">
          <ac:chgData name="LAASRI Alexandra" userId="2ea28e00-c0be-4059-afc9-b4a304b23af5" providerId="ADAL" clId="{5325CE5F-4C3E-4387-80C8-F11B76A183D0}" dt="2022-02-09T13:17:56.036" v="26" actId="20577"/>
          <ac:spMkLst>
            <pc:docMk/>
            <pc:sldMk cId="1608812050" sldId="269"/>
            <ac:spMk id="28" creationId="{E9962657-8370-44BF-8357-F128C71B030E}"/>
          </ac:spMkLst>
        </pc:spChg>
        <pc:spChg chg="mod">
          <ac:chgData name="LAASRI Alexandra" userId="2ea28e00-c0be-4059-afc9-b4a304b23af5" providerId="ADAL" clId="{5325CE5F-4C3E-4387-80C8-F11B76A183D0}" dt="2022-02-09T13:18:07.659" v="46" actId="20577"/>
          <ac:spMkLst>
            <pc:docMk/>
            <pc:sldMk cId="1608812050" sldId="269"/>
            <ac:spMk id="31" creationId="{9A307872-0D1E-4C17-8951-FB5CFDAEA9AE}"/>
          </ac:spMkLst>
        </pc:spChg>
      </pc:sldChg>
      <pc:sldChg chg="del">
        <pc:chgData name="LAASRI Alexandra" userId="2ea28e00-c0be-4059-afc9-b4a304b23af5" providerId="ADAL" clId="{5325CE5F-4C3E-4387-80C8-F11B76A183D0}" dt="2022-02-09T13:08:34.540" v="1" actId="47"/>
        <pc:sldMkLst>
          <pc:docMk/>
          <pc:sldMk cId="2002553304" sldId="270"/>
        </pc:sldMkLst>
      </pc:sldChg>
      <pc:sldChg chg="del">
        <pc:chgData name="LAASRI Alexandra" userId="2ea28e00-c0be-4059-afc9-b4a304b23af5" providerId="ADAL" clId="{5325CE5F-4C3E-4387-80C8-F11B76A183D0}" dt="2022-02-09T13:08:18.855" v="0" actId="47"/>
        <pc:sldMkLst>
          <pc:docMk/>
          <pc:sldMk cId="3205003514" sldId="275"/>
        </pc:sldMkLst>
      </pc:sldChg>
      <pc:sldChg chg="del">
        <pc:chgData name="LAASRI Alexandra" userId="2ea28e00-c0be-4059-afc9-b4a304b23af5" providerId="ADAL" clId="{5325CE5F-4C3E-4387-80C8-F11B76A183D0}" dt="2022-02-09T13:08:45.073" v="2" actId="47"/>
        <pc:sldMkLst>
          <pc:docMk/>
          <pc:sldMk cId="1353874140" sldId="303"/>
        </pc:sldMkLst>
      </pc:sldChg>
      <pc:sldChg chg="del">
        <pc:chgData name="LAASRI Alexandra" userId="2ea28e00-c0be-4059-afc9-b4a304b23af5" providerId="ADAL" clId="{5325CE5F-4C3E-4387-80C8-F11B76A183D0}" dt="2022-02-09T13:16:00.721" v="7" actId="47"/>
        <pc:sldMkLst>
          <pc:docMk/>
          <pc:sldMk cId="169183545" sldId="464"/>
        </pc:sldMkLst>
      </pc:sldChg>
      <pc:sldChg chg="add del">
        <pc:chgData name="LAASRI Alexandra" userId="2ea28e00-c0be-4059-afc9-b4a304b23af5" providerId="ADAL" clId="{5325CE5F-4C3E-4387-80C8-F11B76A183D0}" dt="2022-02-09T13:16:51.456" v="10" actId="47"/>
        <pc:sldMkLst>
          <pc:docMk/>
          <pc:sldMk cId="1492344580" sldId="465"/>
        </pc:sldMkLst>
      </pc:sldChg>
      <pc:sldChg chg="del">
        <pc:chgData name="LAASRI Alexandra" userId="2ea28e00-c0be-4059-afc9-b4a304b23af5" providerId="ADAL" clId="{5325CE5F-4C3E-4387-80C8-F11B76A183D0}" dt="2022-02-09T13:15:54.237" v="5" actId="47"/>
        <pc:sldMkLst>
          <pc:docMk/>
          <pc:sldMk cId="3744599695" sldId="466"/>
        </pc:sldMkLst>
      </pc:sldChg>
      <pc:sldChg chg="del">
        <pc:chgData name="LAASRI Alexandra" userId="2ea28e00-c0be-4059-afc9-b4a304b23af5" providerId="ADAL" clId="{5325CE5F-4C3E-4387-80C8-F11B76A183D0}" dt="2022-02-09T13:15:52.983" v="4" actId="47"/>
        <pc:sldMkLst>
          <pc:docMk/>
          <pc:sldMk cId="3976559968" sldId="467"/>
        </pc:sldMkLst>
      </pc:sldChg>
      <pc:sldChg chg="modSp mod">
        <pc:chgData name="LAASRI Alexandra" userId="2ea28e00-c0be-4059-afc9-b4a304b23af5" providerId="ADAL" clId="{5325CE5F-4C3E-4387-80C8-F11B76A183D0}" dt="2022-02-09T13:18:56.159" v="89" actId="20577"/>
        <pc:sldMkLst>
          <pc:docMk/>
          <pc:sldMk cId="1469095078" sldId="468"/>
        </pc:sldMkLst>
        <pc:spChg chg="mod">
          <ac:chgData name="LAASRI Alexandra" userId="2ea28e00-c0be-4059-afc9-b4a304b23af5" providerId="ADAL" clId="{5325CE5F-4C3E-4387-80C8-F11B76A183D0}" dt="2022-02-09T13:18:28.207" v="74" actId="20577"/>
          <ac:spMkLst>
            <pc:docMk/>
            <pc:sldMk cId="1469095078" sldId="468"/>
            <ac:spMk id="9" creationId="{BB45961B-ABBF-0A43-855D-705765F161E4}"/>
          </ac:spMkLst>
        </pc:spChg>
        <pc:spChg chg="mod">
          <ac:chgData name="LAASRI Alexandra" userId="2ea28e00-c0be-4059-afc9-b4a304b23af5" providerId="ADAL" clId="{5325CE5F-4C3E-4387-80C8-F11B76A183D0}" dt="2022-02-09T13:18:56.159" v="89" actId="20577"/>
          <ac:spMkLst>
            <pc:docMk/>
            <pc:sldMk cId="1469095078" sldId="468"/>
            <ac:spMk id="33" creationId="{50FBE432-FBA7-44B9-BE60-4B1B26338DC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FF8D7-AECE-4B14-A7CE-E5731123926E}" type="datetimeFigureOut">
              <a:rPr lang="fr-FR" smtClean="0"/>
              <a:t>09/02/2022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EB5E-BC16-42BE-89FD-17208AFFF9C4}" type="slidenum">
              <a:rPr lang="fr-FR" smtClean="0"/>
              <a:t>‹N°›</a:t>
            </a:fld>
            <a:endParaRPr lang="fr-FR"/>
          </a:p>
        </p:txBody>
      </p:sp>
    </p:spTree>
    <p:extLst>
      <p:ext uri="{BB962C8B-B14F-4D97-AF65-F5344CB8AC3E}">
        <p14:creationId xmlns:p14="http://schemas.microsoft.com/office/powerpoint/2010/main" val="4227046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HLT</a:t>
            </a:r>
          </a:p>
        </p:txBody>
      </p:sp>
      <p:sp>
        <p:nvSpPr>
          <p:cNvPr id="4" name="Espace réservé du numéro de diapositive 3"/>
          <p:cNvSpPr>
            <a:spLocks noGrp="1"/>
          </p:cNvSpPr>
          <p:nvPr>
            <p:ph type="sldNum" sz="quarter" idx="5"/>
          </p:nvPr>
        </p:nvSpPr>
        <p:spPr/>
        <p:txBody>
          <a:bodyPr/>
          <a:lstStyle/>
          <a:p>
            <a:fld id="{FB946717-6DB7-42CC-A2E7-CA8490EAB406}" type="slidenum">
              <a:rPr lang="fr-FR" smtClean="0"/>
              <a:t>14</a:t>
            </a:fld>
            <a:endParaRPr lang="fr-FR"/>
          </a:p>
        </p:txBody>
      </p:sp>
    </p:spTree>
    <p:extLst>
      <p:ext uri="{BB962C8B-B14F-4D97-AF65-F5344CB8AC3E}">
        <p14:creationId xmlns:p14="http://schemas.microsoft.com/office/powerpoint/2010/main" val="1433262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cs typeface="Calibri"/>
              </a:rPr>
              <a:t>HLT &gt; </a:t>
            </a:r>
            <a:r>
              <a:rPr lang="en-US" err="1">
                <a:cs typeface="Calibri"/>
              </a:rPr>
              <a:t>mettre</a:t>
            </a:r>
            <a:r>
              <a:rPr lang="en-US">
                <a:cs typeface="Calibri"/>
              </a:rPr>
              <a:t> </a:t>
            </a:r>
            <a:r>
              <a:rPr lang="en-US" err="1">
                <a:cs typeface="Calibri"/>
              </a:rPr>
              <a:t>en</a:t>
            </a:r>
            <a:r>
              <a:rPr lang="en-US">
                <a:cs typeface="Calibri"/>
              </a:rPr>
              <a:t> </a:t>
            </a:r>
            <a:r>
              <a:rPr lang="en-US" err="1">
                <a:cs typeface="Calibri"/>
              </a:rPr>
              <a:t>avant</a:t>
            </a:r>
            <a:r>
              <a:rPr lang="en-US">
                <a:cs typeface="Calibri"/>
              </a:rPr>
              <a:t> le fait </a:t>
            </a:r>
            <a:r>
              <a:rPr lang="en-US" err="1">
                <a:cs typeface="Calibri"/>
              </a:rPr>
              <a:t>qu’on</a:t>
            </a:r>
            <a:r>
              <a:rPr lang="en-US">
                <a:cs typeface="Calibri"/>
              </a:rPr>
              <a:t> </a:t>
            </a:r>
            <a:r>
              <a:rPr lang="en-US" err="1">
                <a:cs typeface="Calibri"/>
              </a:rPr>
              <a:t>ouvre</a:t>
            </a:r>
            <a:r>
              <a:rPr lang="en-US">
                <a:cs typeface="Calibri"/>
              </a:rPr>
              <a:t> Dublin </a:t>
            </a:r>
            <a:r>
              <a:rPr lang="en-US" err="1">
                <a:cs typeface="Calibri"/>
              </a:rPr>
              <a:t>cette</a:t>
            </a:r>
            <a:r>
              <a:rPr lang="en-US">
                <a:cs typeface="Calibri"/>
              </a:rPr>
              <a:t> </a:t>
            </a:r>
            <a:r>
              <a:rPr lang="en-US" err="1">
                <a:cs typeface="Calibri"/>
              </a:rPr>
              <a:t>année</a:t>
            </a:r>
            <a:r>
              <a:rPr lang="en-US">
                <a:cs typeface="Calibri"/>
              </a:rPr>
              <a:t> (M1 &amp; M2, U2 à confirmer par AFR)</a:t>
            </a:r>
          </a:p>
        </p:txBody>
      </p:sp>
      <p:sp>
        <p:nvSpPr>
          <p:cNvPr id="4" name="Espace réservé du numéro de diapositive 3"/>
          <p:cNvSpPr>
            <a:spLocks noGrp="1"/>
          </p:cNvSpPr>
          <p:nvPr>
            <p:ph type="sldNum" sz="quarter" idx="5"/>
          </p:nvPr>
        </p:nvSpPr>
        <p:spPr/>
        <p:txBody>
          <a:bodyPr/>
          <a:lstStyle/>
          <a:p>
            <a:fld id="{FB946717-6DB7-42CC-A2E7-CA8490EAB406}" type="slidenum">
              <a:rPr lang="fr-FR" smtClean="0"/>
              <a:t>23</a:t>
            </a:fld>
            <a:endParaRPr lang="fr-FR"/>
          </a:p>
        </p:txBody>
      </p:sp>
    </p:spTree>
    <p:extLst>
      <p:ext uri="{BB962C8B-B14F-4D97-AF65-F5344CB8AC3E}">
        <p14:creationId xmlns:p14="http://schemas.microsoft.com/office/powerpoint/2010/main" val="3510531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err="1">
                <a:solidFill>
                  <a:srgbClr val="FFFFFF"/>
                </a:solidFill>
                <a:latin typeface="AvenirNext LT Pro Regular" panose="020B0504020202020204" pitchFamily="34" charset="0"/>
              </a:rPr>
              <a:t>Founded</a:t>
            </a:r>
            <a:r>
              <a:rPr lang="fr-FR">
                <a:solidFill>
                  <a:srgbClr val="FFFFFF"/>
                </a:solidFill>
                <a:latin typeface="AvenirNext LT Pro Regular" panose="020B0504020202020204" pitchFamily="34" charset="0"/>
              </a:rPr>
              <a:t> by the Vikings, </a:t>
            </a:r>
            <a:r>
              <a:rPr lang="fr-FR" err="1">
                <a:solidFill>
                  <a:srgbClr val="FFFFFF"/>
                </a:solidFill>
                <a:latin typeface="AvenirNext LT Pro Regular" panose="020B0504020202020204" pitchFamily="34" charset="0"/>
              </a:rPr>
              <a:t>called</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Dubh</a:t>
            </a:r>
            <a:r>
              <a:rPr lang="fr-FR">
                <a:solidFill>
                  <a:srgbClr val="FFFFFF"/>
                </a:solidFill>
                <a:latin typeface="AvenirNext LT Pro Regular" panose="020B0504020202020204" pitchFamily="34" charset="0"/>
              </a:rPr>
              <a:t> Linn (</a:t>
            </a:r>
            <a:r>
              <a:rPr lang="fr-FR" err="1">
                <a:solidFill>
                  <a:srgbClr val="FFFFFF"/>
                </a:solidFill>
                <a:latin typeface="AvenirNext LT Pro Regular" panose="020B0504020202020204" pitchFamily="34" charset="0"/>
              </a:rPr>
              <a:t>means</a:t>
            </a:r>
            <a:r>
              <a:rPr lang="fr-FR">
                <a:solidFill>
                  <a:srgbClr val="FFFFFF"/>
                </a:solidFill>
                <a:latin typeface="AvenirNext LT Pro Regular" panose="020B0504020202020204" pitchFamily="34" charset="0"/>
              </a:rPr>
              <a:t> black pool), river </a:t>
            </a:r>
            <a:r>
              <a:rPr lang="fr-FR" err="1">
                <a:solidFill>
                  <a:srgbClr val="FFFFFF"/>
                </a:solidFill>
                <a:latin typeface="AvenirNext LT Pro Regular" panose="020B0504020202020204" pitchFamily="34" charset="0"/>
              </a:rPr>
              <a:t>Liffey</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european</a:t>
            </a:r>
            <a:r>
              <a:rPr lang="fr-FR">
                <a:solidFill>
                  <a:srgbClr val="FFFFFF"/>
                </a:solidFill>
                <a:latin typeface="AvenirNext LT Pro Regular" panose="020B0504020202020204" pitchFamily="34" charset="0"/>
              </a:rPr>
              <a:t> hub for big data </a:t>
            </a:r>
            <a:r>
              <a:rPr lang="fr-FR" err="1">
                <a:solidFill>
                  <a:srgbClr val="FFFFFF"/>
                </a:solidFill>
                <a:latin typeface="AvenirNext LT Pro Regular" panose="020B0504020202020204" pitchFamily="34" charset="0"/>
              </a:rPr>
              <a:t>companies</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such</a:t>
            </a:r>
            <a:r>
              <a:rPr lang="fr-FR">
                <a:solidFill>
                  <a:srgbClr val="FFFFFF"/>
                </a:solidFill>
                <a:latin typeface="AvenirNext LT Pro Regular" panose="020B0504020202020204" pitchFamily="34" charset="0"/>
              </a:rPr>
              <a:t> as FB and Google, 50% of the population </a:t>
            </a:r>
            <a:r>
              <a:rPr lang="fr-FR" err="1">
                <a:solidFill>
                  <a:srgbClr val="FFFFFF"/>
                </a:solidFill>
                <a:latin typeface="AvenirNext LT Pro Regular" panose="020B0504020202020204" pitchFamily="34" charset="0"/>
              </a:rPr>
              <a:t>under</a:t>
            </a:r>
            <a:r>
              <a:rPr lang="fr-FR">
                <a:solidFill>
                  <a:srgbClr val="FFFFFF"/>
                </a:solidFill>
                <a:latin typeface="AvenirNext LT Pro Regular" panose="020B0504020202020204" pitchFamily="34" charset="0"/>
              </a:rPr>
              <a:t> 25y, </a:t>
            </a:r>
            <a:r>
              <a:rPr lang="fr-FR" err="1">
                <a:solidFill>
                  <a:srgbClr val="FFFFFF"/>
                </a:solidFill>
                <a:latin typeface="AvenirNext LT Pro Regular" panose="020B0504020202020204" pitchFamily="34" charset="0"/>
              </a:rPr>
              <a:t>famous</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authors</a:t>
            </a:r>
            <a:r>
              <a:rPr lang="fr-FR">
                <a:solidFill>
                  <a:srgbClr val="FFFFFF"/>
                </a:solidFill>
                <a:latin typeface="AvenirNext LT Pro Regular" panose="020B0504020202020204" pitchFamily="34" charset="0"/>
              </a:rPr>
              <a:t> (Oscar Wilde, James Joyce, Samuel Beckett) 1 in the 5 « City of </a:t>
            </a:r>
            <a:r>
              <a:rPr lang="fr-FR" err="1">
                <a:solidFill>
                  <a:srgbClr val="FFFFFF"/>
                </a:solidFill>
                <a:latin typeface="AvenirNext LT Pro Regular" panose="020B0504020202020204" pitchFamily="34" charset="0"/>
              </a:rPr>
              <a:t>Literature</a:t>
            </a:r>
            <a:r>
              <a:rPr lang="fr-FR">
                <a:solidFill>
                  <a:srgbClr val="FFFFFF"/>
                </a:solidFill>
                <a:latin typeface="AvenirNext LT Pro Regular" panose="020B0504020202020204" pitchFamily="34" charset="0"/>
              </a:rPr>
              <a:t> » </a:t>
            </a:r>
            <a:r>
              <a:rPr lang="fr-FR" err="1">
                <a:solidFill>
                  <a:srgbClr val="FFFFFF"/>
                </a:solidFill>
                <a:latin typeface="AvenirNext LT Pro Regular" panose="020B0504020202020204" pitchFamily="34" charset="0"/>
              </a:rPr>
              <a:t>given</a:t>
            </a:r>
            <a:r>
              <a:rPr lang="fr-FR">
                <a:solidFill>
                  <a:srgbClr val="FFFFFF"/>
                </a:solidFill>
                <a:latin typeface="AvenirNext LT Pro Regular" panose="020B0504020202020204" pitchFamily="34" charset="0"/>
              </a:rPr>
              <a:t> by the UNESCO, </a:t>
            </a:r>
            <a:r>
              <a:rPr lang="fr-FR">
                <a:solidFill>
                  <a:schemeClr val="bg1"/>
                </a:solidFill>
                <a:latin typeface="AvenirNext LT Pro Regular" panose="020B0504020202020204" pitchFamily="34" charset="0"/>
              </a:rPr>
              <a:t>Tv show « Vikings » </a:t>
            </a:r>
            <a:r>
              <a:rPr lang="fr-FR" err="1">
                <a:solidFill>
                  <a:schemeClr val="bg1"/>
                </a:solidFill>
                <a:latin typeface="AvenirNext LT Pro Regular" panose="020B0504020202020204" pitchFamily="34" charset="0"/>
              </a:rPr>
              <a:t>filmed</a:t>
            </a:r>
            <a:r>
              <a:rPr lang="fr-FR">
                <a:solidFill>
                  <a:schemeClr val="bg1"/>
                </a:solidFill>
                <a:latin typeface="AvenirNext LT Pro Regular" panose="020B0504020202020204" pitchFamily="34" charset="0"/>
              </a:rPr>
              <a:t> </a:t>
            </a:r>
            <a:r>
              <a:rPr lang="fr-FR" err="1">
                <a:solidFill>
                  <a:schemeClr val="bg1"/>
                </a:solidFill>
                <a:latin typeface="AvenirNext LT Pro Regular" panose="020B0504020202020204" pitchFamily="34" charset="0"/>
              </a:rPr>
              <a:t>near</a:t>
            </a:r>
            <a:r>
              <a:rPr lang="fr-FR">
                <a:solidFill>
                  <a:schemeClr val="bg1"/>
                </a:solidFill>
                <a:latin typeface="AvenirNext LT Pro Regular" panose="020B0504020202020204" pitchFamily="34" charset="0"/>
              </a:rPr>
              <a:t> Dublin, </a:t>
            </a:r>
            <a:r>
              <a:rPr lang="fr-FR" err="1">
                <a:solidFill>
                  <a:schemeClr val="bg1"/>
                </a:solidFill>
                <a:latin typeface="AvenirNext LT Pro Regular" panose="020B0504020202020204" pitchFamily="34" charset="0"/>
              </a:rPr>
              <a:t>oldest</a:t>
            </a:r>
            <a:r>
              <a:rPr lang="fr-FR">
                <a:solidFill>
                  <a:schemeClr val="bg1"/>
                </a:solidFill>
                <a:latin typeface="AvenirNext LT Pro Regular" panose="020B0504020202020204" pitchFamily="34" charset="0"/>
              </a:rPr>
              <a:t> pub in Ireland </a:t>
            </a:r>
            <a:r>
              <a:rPr lang="fr-FR" err="1">
                <a:solidFill>
                  <a:schemeClr val="bg1"/>
                </a:solidFill>
                <a:latin typeface="AvenirNext LT Pro Regular" panose="020B0504020202020204" pitchFamily="34" charset="0"/>
              </a:rPr>
              <a:t>called</a:t>
            </a:r>
            <a:r>
              <a:rPr lang="fr-FR">
                <a:solidFill>
                  <a:schemeClr val="bg1"/>
                </a:solidFill>
                <a:latin typeface="AvenirNext LT Pro Regular" panose="020B0504020202020204" pitchFamily="34" charset="0"/>
              </a:rPr>
              <a:t> the « </a:t>
            </a:r>
            <a:r>
              <a:rPr lang="fr-FR" err="1">
                <a:solidFill>
                  <a:schemeClr val="bg1"/>
                </a:solidFill>
                <a:latin typeface="AvenirNext LT Pro Regular" panose="020B0504020202020204" pitchFamily="34" charset="0"/>
              </a:rPr>
              <a:t>Brazen</a:t>
            </a:r>
            <a:r>
              <a:rPr lang="fr-FR">
                <a:solidFill>
                  <a:schemeClr val="bg1"/>
                </a:solidFill>
                <a:latin typeface="AvenirNext LT Pro Regular" panose="020B0504020202020204" pitchFamily="34" charset="0"/>
              </a:rPr>
              <a:t> Head », 666 pubs </a:t>
            </a:r>
            <a:r>
              <a:rPr lang="fr-FR" err="1">
                <a:solidFill>
                  <a:schemeClr val="bg1"/>
                </a:solidFill>
                <a:latin typeface="AvenirNext LT Pro Regular" panose="020B0504020202020204" pitchFamily="34" charset="0"/>
              </a:rPr>
              <a:t>just</a:t>
            </a:r>
            <a:r>
              <a:rPr lang="fr-FR">
                <a:solidFill>
                  <a:schemeClr val="bg1"/>
                </a:solidFill>
                <a:latin typeface="AvenirNext LT Pro Regular" panose="020B0504020202020204" pitchFamily="34" charset="0"/>
              </a:rPr>
              <a:t> in Dublin</a:t>
            </a:r>
          </a:p>
          <a:p>
            <a:endParaRPr lang="fr-FR" sz="1200" i="0" u="none" strike="noStrike" baseline="0">
              <a:solidFill>
                <a:srgbClr val="FFFFFF"/>
              </a:solidFill>
              <a:latin typeface="AvenirNext LT Pro Regular" panose="020B0504020202020204" pitchFamily="34" charset="0"/>
            </a:endParaRPr>
          </a:p>
        </p:txBody>
      </p:sp>
      <p:sp>
        <p:nvSpPr>
          <p:cNvPr id="4" name="Espace réservé du numéro de diapositive 3"/>
          <p:cNvSpPr>
            <a:spLocks noGrp="1"/>
          </p:cNvSpPr>
          <p:nvPr>
            <p:ph type="sldNum" sz="quarter" idx="5"/>
          </p:nvPr>
        </p:nvSpPr>
        <p:spPr/>
        <p:txBody>
          <a:bodyPr/>
          <a:lstStyle/>
          <a:p>
            <a:fld id="{AB7E4398-A6C8-4CEA-BC36-D4B25DDD7C02}" type="slidenum">
              <a:rPr lang="fr-FR" smtClean="0"/>
              <a:t>24</a:t>
            </a:fld>
            <a:endParaRPr lang="fr-FR"/>
          </a:p>
        </p:txBody>
      </p:sp>
    </p:spTree>
    <p:extLst>
      <p:ext uri="{BB962C8B-B14F-4D97-AF65-F5344CB8AC3E}">
        <p14:creationId xmlns:p14="http://schemas.microsoft.com/office/powerpoint/2010/main" val="329754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HLT</a:t>
            </a:r>
          </a:p>
        </p:txBody>
      </p:sp>
      <p:sp>
        <p:nvSpPr>
          <p:cNvPr id="4" name="Espace réservé du numéro de diapositive 3"/>
          <p:cNvSpPr>
            <a:spLocks noGrp="1"/>
          </p:cNvSpPr>
          <p:nvPr>
            <p:ph type="sldNum" sz="quarter" idx="5"/>
          </p:nvPr>
        </p:nvSpPr>
        <p:spPr/>
        <p:txBody>
          <a:bodyPr/>
          <a:lstStyle/>
          <a:p>
            <a:fld id="{FB946717-6DB7-42CC-A2E7-CA8490EAB406}" type="slidenum">
              <a:rPr lang="fr-FR" smtClean="0"/>
              <a:t>26</a:t>
            </a:fld>
            <a:endParaRPr lang="fr-FR"/>
          </a:p>
        </p:txBody>
      </p:sp>
    </p:spTree>
    <p:extLst>
      <p:ext uri="{BB962C8B-B14F-4D97-AF65-F5344CB8AC3E}">
        <p14:creationId xmlns:p14="http://schemas.microsoft.com/office/powerpoint/2010/main" val="29699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FB946717-6DB7-42CC-A2E7-CA8490EAB406}" type="slidenum">
              <a:rPr lang="fr-FR" smtClean="0"/>
              <a:t>32</a:t>
            </a:fld>
            <a:endParaRPr lang="fr-FR"/>
          </a:p>
        </p:txBody>
      </p:sp>
    </p:spTree>
    <p:extLst>
      <p:ext uri="{BB962C8B-B14F-4D97-AF65-F5344CB8AC3E}">
        <p14:creationId xmlns:p14="http://schemas.microsoft.com/office/powerpoint/2010/main" val="167799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Présentation par Dorota: </a:t>
            </a:r>
            <a:r>
              <a:rPr lang="fr-FR" err="1"/>
              <a:t>caen</a:t>
            </a:r>
            <a:r>
              <a:rPr lang="fr-FR"/>
              <a:t> : la ville; vie étudiante bien-être étudiant, historique, carnaval</a:t>
            </a:r>
          </a:p>
          <a:p>
            <a:r>
              <a:rPr lang="fr-FR"/>
              <a:t>AFR : ferry, balades en bord de mer, mémorial</a:t>
            </a:r>
          </a:p>
          <a:p>
            <a:endParaRPr lang="fr-FR"/>
          </a:p>
          <a:p>
            <a:pPr marL="285750" indent="-285750">
              <a:buFont typeface="Arial" panose="020B0604020202020204" pitchFamily="34" charset="0"/>
              <a:buChar char="•"/>
            </a:pPr>
            <a:r>
              <a:rPr lang="fr-FR" sz="1200" b="1" i="0" u="none" strike="noStrike" baseline="0">
                <a:solidFill>
                  <a:srgbClr val="FFFFFF"/>
                </a:solidFill>
                <a:latin typeface="AvenirNext LT Pro Regular" panose="020B0504020202020204" pitchFamily="34" charset="0"/>
              </a:rPr>
              <a:t>Histoire de la ville</a:t>
            </a:r>
          </a:p>
          <a:p>
            <a:r>
              <a:rPr lang="fr-FR" err="1">
                <a:solidFill>
                  <a:srgbClr val="FFFFFF"/>
                </a:solidFill>
                <a:latin typeface="AvenirNext LT Pro Regular" panose="020B0504020202020204" pitchFamily="34" charset="0"/>
              </a:rPr>
              <a:t>Fonded</a:t>
            </a:r>
            <a:r>
              <a:rPr lang="fr-FR">
                <a:solidFill>
                  <a:srgbClr val="FFFFFF"/>
                </a:solidFill>
                <a:latin typeface="AvenirNext LT Pro Regular" panose="020B0504020202020204" pitchFamily="34" charset="0"/>
              </a:rPr>
              <a:t> by William the </a:t>
            </a:r>
            <a:r>
              <a:rPr lang="fr-FR" err="1">
                <a:solidFill>
                  <a:srgbClr val="FFFFFF"/>
                </a:solidFill>
                <a:latin typeface="AvenirNext LT Pro Regular" panose="020B0504020202020204" pitchFamily="34" charset="0"/>
              </a:rPr>
              <a:t>Conqueror</a:t>
            </a:r>
            <a:r>
              <a:rPr lang="fr-FR">
                <a:solidFill>
                  <a:srgbClr val="FFFFFF"/>
                </a:solidFill>
                <a:latin typeface="AvenirNext LT Pro Regular" panose="020B0504020202020204" pitchFamily="34" charset="0"/>
              </a:rPr>
              <a:t>, important site of the WWI and </a:t>
            </a:r>
            <a:r>
              <a:rPr lang="fr-FR" err="1">
                <a:solidFill>
                  <a:srgbClr val="FFFFFF"/>
                </a:solidFill>
                <a:latin typeface="AvenirNext LT Pro Regular" panose="020B0504020202020204" pitchFamily="34" charset="0"/>
              </a:rPr>
              <a:t>near</a:t>
            </a:r>
            <a:r>
              <a:rPr lang="fr-FR">
                <a:solidFill>
                  <a:srgbClr val="FFFFFF"/>
                </a:solidFill>
                <a:latin typeface="AvenirNext LT Pro Regular" panose="020B0504020202020204" pitchFamily="34" charset="0"/>
              </a:rPr>
              <a:t> the </a:t>
            </a:r>
            <a:r>
              <a:rPr lang="fr-FR" err="1">
                <a:solidFill>
                  <a:srgbClr val="FFFFFF"/>
                </a:solidFill>
                <a:latin typeface="AvenirNext LT Pro Regular" panose="020B0504020202020204" pitchFamily="34" charset="0"/>
              </a:rPr>
              <a:t>Dday</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beaches</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specialities</a:t>
            </a:r>
            <a:r>
              <a:rPr lang="fr-FR">
                <a:solidFill>
                  <a:srgbClr val="FFFFFF"/>
                </a:solidFill>
                <a:latin typeface="AvenirNext LT Pro Regular" panose="020B0504020202020204" pitchFamily="34" charset="0"/>
              </a:rPr>
              <a:t> of </a:t>
            </a:r>
            <a:r>
              <a:rPr lang="fr-FR" err="1">
                <a:solidFill>
                  <a:srgbClr val="FFFFFF"/>
                </a:solidFill>
                <a:latin typeface="AvenirNext LT Pro Regular" panose="020B0504020202020204" pitchFamily="34" charset="0"/>
              </a:rPr>
              <a:t>cider</a:t>
            </a:r>
            <a:r>
              <a:rPr lang="fr-FR">
                <a:solidFill>
                  <a:srgbClr val="FFFFFF"/>
                </a:solidFill>
                <a:latin typeface="AvenirNext LT Pro Regular" panose="020B0504020202020204" pitchFamily="34" charset="0"/>
              </a:rPr>
              <a:t> and biscuits, student city more </a:t>
            </a:r>
            <a:r>
              <a:rPr lang="fr-FR" err="1">
                <a:solidFill>
                  <a:srgbClr val="FFFFFF"/>
                </a:solidFill>
                <a:latin typeface="AvenirNext LT Pro Regular" panose="020B0504020202020204" pitchFamily="34" charset="0"/>
              </a:rPr>
              <a:t>than</a:t>
            </a:r>
            <a:r>
              <a:rPr lang="fr-FR">
                <a:solidFill>
                  <a:srgbClr val="FFFFFF"/>
                </a:solidFill>
                <a:latin typeface="AvenirNext LT Pro Regular" panose="020B0504020202020204" pitchFamily="34" charset="0"/>
              </a:rPr>
              <a:t> 30000 </a:t>
            </a:r>
            <a:r>
              <a:rPr lang="fr-FR" err="1">
                <a:solidFill>
                  <a:srgbClr val="FFFFFF"/>
                </a:solidFill>
                <a:latin typeface="AvenirNext LT Pro Regular" panose="020B0504020202020204" pitchFamily="34" charset="0"/>
              </a:rPr>
              <a:t>students</a:t>
            </a:r>
            <a:r>
              <a:rPr lang="fr-FR">
                <a:solidFill>
                  <a:srgbClr val="FFFFFF"/>
                </a:solidFill>
                <a:latin typeface="AvenirNext LT Pro Regular" panose="020B0504020202020204" pitchFamily="34" charset="0"/>
              </a:rPr>
              <a:t>, 4 </a:t>
            </a:r>
            <a:r>
              <a:rPr lang="fr-FR" err="1">
                <a:solidFill>
                  <a:srgbClr val="FFFFFF"/>
                </a:solidFill>
                <a:latin typeface="AvenirNext LT Pro Regular" panose="020B0504020202020204" pitchFamily="34" charset="0"/>
              </a:rPr>
              <a:t>campuses</a:t>
            </a:r>
            <a:r>
              <a:rPr lang="fr-FR">
                <a:solidFill>
                  <a:srgbClr val="FFFFFF"/>
                </a:solidFill>
                <a:latin typeface="AvenirNext LT Pro Regular" panose="020B0504020202020204" pitchFamily="34" charset="0"/>
              </a:rPr>
              <a:t>, « ville au cent clochers », </a:t>
            </a:r>
            <a:endParaRPr lang="fr-FR" sz="1200" i="0" u="none" strike="noStrike" baseline="0">
              <a:solidFill>
                <a:srgbClr val="FFFFFF"/>
              </a:solidFill>
              <a:latin typeface="AvenirNext LT Pro Regular"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baseline="0">
                <a:solidFill>
                  <a:srgbClr val="FFFFFF"/>
                </a:solidFill>
                <a:latin typeface="AvenirNext LT Pro Regular" panose="020B0504020202020204" pitchFamily="34" charset="0"/>
              </a:rPr>
              <a:t>Fun </a:t>
            </a:r>
            <a:r>
              <a:rPr lang="fr-FR" sz="1200" b="1" i="0" u="none" strike="noStrike" baseline="0" err="1">
                <a:solidFill>
                  <a:srgbClr val="FFFFFF"/>
                </a:solidFill>
                <a:latin typeface="AvenirNext LT Pro Regular" panose="020B0504020202020204" pitchFamily="34" charset="0"/>
              </a:rPr>
              <a:t>fact</a:t>
            </a:r>
            <a:r>
              <a:rPr lang="fr-FR" sz="1200" b="1" i="0" u="none" strike="noStrike" baseline="0">
                <a:solidFill>
                  <a:srgbClr val="FFFFFF"/>
                </a:solidFill>
                <a:latin typeface="AvenirNext LT Pro Regular" panose="020B0504020202020204" pitchFamily="34" charset="0"/>
              </a:rPr>
              <a:t> </a:t>
            </a:r>
            <a:r>
              <a:rPr lang="fr-FR" sz="1200" i="0" u="none" strike="noStrike" baseline="0">
                <a:solidFill>
                  <a:srgbClr val="FFFFFF"/>
                </a:solidFill>
                <a:latin typeface="AvenirNext LT Pro Regular" panose="020B0504020202020204" pitchFamily="34" charset="0"/>
              </a:rPr>
              <a:t>: l’histoire des tombes de William et Mathilde? La légende de la rue froide ?</a:t>
            </a:r>
          </a:p>
          <a:p>
            <a:pPr marL="285750" indent="-285750">
              <a:buFontTx/>
              <a:buChar char="-"/>
            </a:pPr>
            <a:r>
              <a:rPr lang="fr-FR">
                <a:solidFill>
                  <a:srgbClr val="FFFFFF"/>
                </a:solidFill>
                <a:latin typeface="AvenirNext LT Pro Regular" panose="020B0504020202020204" pitchFamily="34" charset="0"/>
              </a:rPr>
              <a:t>Go the </a:t>
            </a:r>
            <a:r>
              <a:rPr lang="fr-FR" err="1">
                <a:solidFill>
                  <a:srgbClr val="FFFFFF"/>
                </a:solidFill>
                <a:latin typeface="AvenirNext LT Pro Regular" panose="020B0504020202020204" pitchFamily="34" charset="0"/>
              </a:rPr>
              <a:t>farmers</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market</a:t>
            </a:r>
            <a:r>
              <a:rPr lang="fr-FR">
                <a:solidFill>
                  <a:srgbClr val="FFFFFF"/>
                </a:solidFill>
                <a:latin typeface="AvenirNext LT Pro Regular" panose="020B0504020202020204" pitchFamily="34" charset="0"/>
              </a:rPr>
              <a:t> on Sunday </a:t>
            </a:r>
            <a:r>
              <a:rPr lang="fr-FR" err="1">
                <a:solidFill>
                  <a:srgbClr val="FFFFFF"/>
                </a:solidFill>
                <a:latin typeface="AvenirNext LT Pro Regular" panose="020B0504020202020204" pitchFamily="34" charset="0"/>
              </a:rPr>
              <a:t>morning</a:t>
            </a:r>
            <a:r>
              <a:rPr lang="fr-FR">
                <a:solidFill>
                  <a:srgbClr val="FFFFFF"/>
                </a:solidFill>
                <a:latin typeface="AvenirNext LT Pro Regular" panose="020B0504020202020204" pitchFamily="34" charset="0"/>
              </a:rPr>
              <a:t> at the port</a:t>
            </a:r>
          </a:p>
          <a:p>
            <a:pPr marL="285750" indent="-285750">
              <a:buFontTx/>
              <a:buChar char="-"/>
            </a:pPr>
            <a:r>
              <a:rPr lang="fr-FR">
                <a:solidFill>
                  <a:srgbClr val="FFFFFF"/>
                </a:solidFill>
                <a:latin typeface="AvenirNext LT Pro Regular" panose="020B0504020202020204" pitchFamily="34" charset="0"/>
              </a:rPr>
              <a:t>Drink an «embuscade », </a:t>
            </a:r>
            <a:r>
              <a:rPr lang="fr-FR" err="1">
                <a:solidFill>
                  <a:srgbClr val="FFFFFF"/>
                </a:solidFill>
                <a:latin typeface="AvenirNext LT Pro Regular" panose="020B0504020202020204" pitchFamily="34" charset="0"/>
              </a:rPr>
              <a:t>special</a:t>
            </a:r>
            <a:r>
              <a:rPr lang="fr-FR">
                <a:solidFill>
                  <a:srgbClr val="FFFFFF"/>
                </a:solidFill>
                <a:latin typeface="AvenirNext LT Pro Regular" panose="020B0504020202020204" pitchFamily="34" charset="0"/>
              </a:rPr>
              <a:t> local drink </a:t>
            </a:r>
            <a:r>
              <a:rPr lang="fr-FR" err="1">
                <a:solidFill>
                  <a:srgbClr val="FFFFFF"/>
                </a:solidFill>
                <a:latin typeface="AvenirNext LT Pro Regular" panose="020B0504020202020204" pitchFamily="34" charset="0"/>
              </a:rPr>
              <a:t>with</a:t>
            </a:r>
            <a:r>
              <a:rPr lang="fr-FR">
                <a:solidFill>
                  <a:srgbClr val="FFFFFF"/>
                </a:solidFill>
                <a:latin typeface="AvenirNext LT Pro Regular" panose="020B0504020202020204" pitchFamily="34" charset="0"/>
              </a:rPr>
              <a:t> white </a:t>
            </a:r>
            <a:r>
              <a:rPr lang="fr-FR" err="1">
                <a:solidFill>
                  <a:srgbClr val="FFFFFF"/>
                </a:solidFill>
                <a:latin typeface="AvenirNext LT Pro Regular" panose="020B0504020202020204" pitchFamily="34" charset="0"/>
              </a:rPr>
              <a:t>wine</a:t>
            </a:r>
            <a:r>
              <a:rPr lang="fr-FR">
                <a:solidFill>
                  <a:srgbClr val="FFFFFF"/>
                </a:solidFill>
                <a:latin typeface="AvenirNext LT Pro Regular" panose="020B0504020202020204" pitchFamily="34" charset="0"/>
              </a:rPr>
              <a:t>, calvados, </a:t>
            </a:r>
            <a:r>
              <a:rPr lang="fr-FR" err="1">
                <a:solidFill>
                  <a:srgbClr val="FFFFFF"/>
                </a:solidFill>
                <a:latin typeface="AvenirNext LT Pro Regular" panose="020B0504020202020204" pitchFamily="34" charset="0"/>
              </a:rPr>
              <a:t>beer</a:t>
            </a:r>
            <a:r>
              <a:rPr lang="fr-FR">
                <a:solidFill>
                  <a:srgbClr val="FFFFFF"/>
                </a:solidFill>
                <a:latin typeface="AvenirNext LT Pro Regular" panose="020B0504020202020204" pitchFamily="34" charset="0"/>
              </a:rPr>
              <a:t>, lime and </a:t>
            </a:r>
            <a:r>
              <a:rPr lang="fr-FR" err="1">
                <a:solidFill>
                  <a:srgbClr val="FFFFFF"/>
                </a:solidFill>
                <a:latin typeface="AvenirNext LT Pro Regular" panose="020B0504020202020204" pitchFamily="34" charset="0"/>
              </a:rPr>
              <a:t>red</a:t>
            </a:r>
            <a:r>
              <a:rPr lang="fr-FR">
                <a:solidFill>
                  <a:srgbClr val="FFFFFF"/>
                </a:solidFill>
                <a:latin typeface="AvenirNext LT Pro Regular" panose="020B0504020202020204" pitchFamily="34" charset="0"/>
              </a:rPr>
              <a:t> fruit </a:t>
            </a:r>
            <a:r>
              <a:rPr lang="fr-FR" err="1">
                <a:solidFill>
                  <a:srgbClr val="FFFFFF"/>
                </a:solidFill>
                <a:latin typeface="AvenirNext LT Pro Regular" panose="020B0504020202020204" pitchFamily="34" charset="0"/>
              </a:rPr>
              <a:t>syrup</a:t>
            </a:r>
            <a:endParaRPr lang="fr-FR">
              <a:solidFill>
                <a:srgbClr val="FFFFFF"/>
              </a:solidFill>
              <a:latin typeface="AvenirNext LT Pro Regular" panose="020B0504020202020204" pitchFamily="34" charset="0"/>
            </a:endParaRPr>
          </a:p>
          <a:p>
            <a:pPr marL="285750" indent="-285750">
              <a:buFontTx/>
              <a:buChar char="-"/>
            </a:pPr>
            <a:r>
              <a:rPr lang="fr-FR">
                <a:solidFill>
                  <a:srgbClr val="FFFFFF"/>
                </a:solidFill>
                <a:latin typeface="AvenirNext LT Pro Regular" panose="020B0504020202020204" pitchFamily="34" charset="0"/>
              </a:rPr>
              <a:t>Go to the </a:t>
            </a:r>
            <a:r>
              <a:rPr lang="fr-FR" err="1">
                <a:solidFill>
                  <a:srgbClr val="FFFFFF"/>
                </a:solidFill>
                <a:latin typeface="AvenirNext LT Pro Regular" panose="020B0504020202020204" pitchFamily="34" charset="0"/>
              </a:rPr>
              <a:t>seaside</a:t>
            </a:r>
            <a:r>
              <a:rPr lang="fr-FR">
                <a:solidFill>
                  <a:srgbClr val="FFFFFF"/>
                </a:solidFill>
                <a:latin typeface="AvenirNext LT Pro Regular" panose="020B0504020202020204" pitchFamily="34" charset="0"/>
              </a:rPr>
              <a:t> by bike or bus and </a:t>
            </a:r>
            <a:r>
              <a:rPr lang="fr-FR" err="1">
                <a:solidFill>
                  <a:srgbClr val="FFFFFF"/>
                </a:solidFill>
                <a:latin typeface="AvenirNext LT Pro Regular" panose="020B0504020202020204" pitchFamily="34" charset="0"/>
              </a:rPr>
              <a:t>enjoy</a:t>
            </a:r>
            <a:r>
              <a:rPr lang="fr-FR">
                <a:solidFill>
                  <a:srgbClr val="FFFFFF"/>
                </a:solidFill>
                <a:latin typeface="AvenirNext LT Pro Regular" panose="020B0504020202020204" pitchFamily="34" charset="0"/>
              </a:rPr>
              <a:t> the </a:t>
            </a:r>
            <a:r>
              <a:rPr lang="fr-FR" err="1">
                <a:solidFill>
                  <a:srgbClr val="FFFFFF"/>
                </a:solidFill>
                <a:latin typeface="AvenirNext LT Pro Regular" panose="020B0504020202020204" pitchFamily="34" charset="0"/>
              </a:rPr>
              <a:t>beach</a:t>
            </a:r>
            <a:r>
              <a:rPr lang="fr-FR">
                <a:solidFill>
                  <a:srgbClr val="FFFFFF"/>
                </a:solidFill>
                <a:latin typeface="AvenirNext LT Pro Regular" panose="020B0504020202020204" pitchFamily="34" charset="0"/>
              </a:rPr>
              <a:t> for a </a:t>
            </a:r>
            <a:r>
              <a:rPr lang="fr-FR" err="1">
                <a:solidFill>
                  <a:srgbClr val="FFFFFF"/>
                </a:solidFill>
                <a:latin typeface="AvenirNext LT Pro Regular" panose="020B0504020202020204" pitchFamily="34" charset="0"/>
              </a:rPr>
              <a:t>day</a:t>
            </a:r>
            <a:endParaRPr lang="fr-FR">
              <a:solidFill>
                <a:srgbClr val="FFFFFF"/>
              </a:solidFill>
              <a:latin typeface="AvenirNext LT Pro Regular" panose="020B0504020202020204" pitchFamily="34" charset="0"/>
            </a:endParaRPr>
          </a:p>
          <a:p>
            <a:pPr marL="285750" indent="-285750">
              <a:buFontTx/>
              <a:buChar char="-"/>
            </a:pPr>
            <a:r>
              <a:rPr lang="fr-FR" err="1">
                <a:solidFill>
                  <a:srgbClr val="FFFFFF"/>
                </a:solidFill>
                <a:latin typeface="AvenirNext LT Pro Regular" panose="020B0504020202020204" pitchFamily="34" charset="0"/>
              </a:rPr>
              <a:t>Visit</a:t>
            </a:r>
            <a:r>
              <a:rPr lang="fr-FR">
                <a:solidFill>
                  <a:srgbClr val="FFFFFF"/>
                </a:solidFill>
                <a:latin typeface="AvenirNext LT Pro Regular" panose="020B0504020202020204" pitchFamily="34" charset="0"/>
              </a:rPr>
              <a:t> the Caen </a:t>
            </a:r>
            <a:r>
              <a:rPr lang="fr-FR" err="1">
                <a:solidFill>
                  <a:srgbClr val="FFFFFF"/>
                </a:solidFill>
                <a:latin typeface="AvenirNext LT Pro Regular" panose="020B0504020202020204" pitchFamily="34" charset="0"/>
              </a:rPr>
              <a:t>Memorial</a:t>
            </a:r>
            <a:r>
              <a:rPr lang="fr-FR">
                <a:solidFill>
                  <a:srgbClr val="FFFFFF"/>
                </a:solidFill>
                <a:latin typeface="AvenirNext LT Pro Regular" panose="020B0504020202020204" pitchFamily="34" charset="0"/>
              </a:rPr>
              <a:t> on WWII</a:t>
            </a:r>
          </a:p>
          <a:p>
            <a:pPr marL="285750" indent="-285750">
              <a:buFontTx/>
              <a:buChar char="-"/>
            </a:pPr>
            <a:r>
              <a:rPr lang="fr-FR">
                <a:solidFill>
                  <a:srgbClr val="FFFFFF"/>
                </a:solidFill>
                <a:latin typeface="AvenirNext LT Pro Regular" panose="020B0504020202020204" pitchFamily="34" charset="0"/>
              </a:rPr>
              <a:t>Have a </a:t>
            </a:r>
            <a:r>
              <a:rPr lang="fr-FR" err="1">
                <a:solidFill>
                  <a:srgbClr val="FFFFFF"/>
                </a:solidFill>
                <a:latin typeface="AvenirNext LT Pro Regular" panose="020B0504020202020204" pitchFamily="34" charset="0"/>
              </a:rPr>
              <a:t>stroll</a:t>
            </a:r>
            <a:r>
              <a:rPr lang="fr-FR">
                <a:solidFill>
                  <a:srgbClr val="FFFFFF"/>
                </a:solidFill>
                <a:latin typeface="AvenirNext LT Pro Regular" panose="020B0504020202020204" pitchFamily="34" charset="0"/>
              </a:rPr>
              <a:t> in the Castle and pic-</a:t>
            </a:r>
            <a:r>
              <a:rPr lang="fr-FR" err="1">
                <a:solidFill>
                  <a:srgbClr val="FFFFFF"/>
                </a:solidFill>
                <a:latin typeface="AvenirNext LT Pro Regular" panose="020B0504020202020204" pitchFamily="34" charset="0"/>
              </a:rPr>
              <a:t>nic</a:t>
            </a:r>
            <a:r>
              <a:rPr lang="fr-FR">
                <a:solidFill>
                  <a:srgbClr val="FFFFFF"/>
                </a:solidFill>
                <a:latin typeface="AvenirNext LT Pro Regular" panose="020B0504020202020204" pitchFamily="34" charset="0"/>
              </a:rPr>
              <a:t> on the </a:t>
            </a:r>
            <a:r>
              <a:rPr lang="fr-FR" err="1">
                <a:solidFill>
                  <a:srgbClr val="FFFFFF"/>
                </a:solidFill>
                <a:latin typeface="AvenirNext LT Pro Regular" panose="020B0504020202020204" pitchFamily="34" charset="0"/>
              </a:rPr>
              <a:t>grass</a:t>
            </a:r>
            <a:endParaRPr lang="fr-FR">
              <a:solidFill>
                <a:srgbClr val="FFFFFF"/>
              </a:solidFill>
              <a:latin typeface="AvenirNext LT Pro Regular" panose="020B0504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AB7E4398-A6C8-4CEA-BC36-D4B25DDD7C02}" type="slidenum">
              <a:rPr lang="fr-FR" smtClean="0"/>
              <a:t>15</a:t>
            </a:fld>
            <a:endParaRPr lang="fr-FR"/>
          </a:p>
        </p:txBody>
      </p:sp>
    </p:spTree>
    <p:extLst>
      <p:ext uri="{BB962C8B-B14F-4D97-AF65-F5344CB8AC3E}">
        <p14:creationId xmlns:p14="http://schemas.microsoft.com/office/powerpoint/2010/main" val="104806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HLT</a:t>
            </a:r>
          </a:p>
        </p:txBody>
      </p:sp>
      <p:sp>
        <p:nvSpPr>
          <p:cNvPr id="4" name="Espace réservé du numéro de diapositive 3"/>
          <p:cNvSpPr>
            <a:spLocks noGrp="1"/>
          </p:cNvSpPr>
          <p:nvPr>
            <p:ph type="sldNum" sz="quarter" idx="5"/>
          </p:nvPr>
        </p:nvSpPr>
        <p:spPr/>
        <p:txBody>
          <a:bodyPr/>
          <a:lstStyle/>
          <a:p>
            <a:fld id="{FB946717-6DB7-42CC-A2E7-CA8490EAB406}" type="slidenum">
              <a:rPr lang="fr-FR" smtClean="0"/>
              <a:t>16</a:t>
            </a:fld>
            <a:endParaRPr lang="fr-FR"/>
          </a:p>
        </p:txBody>
      </p:sp>
    </p:spTree>
    <p:extLst>
      <p:ext uri="{BB962C8B-B14F-4D97-AF65-F5344CB8AC3E}">
        <p14:creationId xmlns:p14="http://schemas.microsoft.com/office/powerpoint/2010/main" val="2194383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fr-FR"/>
              <a:t>Présentation par Heloise</a:t>
            </a:r>
          </a:p>
          <a:p>
            <a:pPr marL="0" indent="0">
              <a:buFont typeface="Arial" panose="020B0604020202020204" pitchFamily="34" charset="0"/>
              <a:buNone/>
            </a:pPr>
            <a:r>
              <a:rPr lang="fr-FR" sz="1200" b="1" i="0" u="none" strike="noStrike" baseline="0">
                <a:solidFill>
                  <a:srgbClr val="FFFFFF"/>
                </a:solidFill>
                <a:latin typeface="AvenirNext LT Pro Regular" panose="020B0504020202020204" pitchFamily="34" charset="0"/>
              </a:rPr>
              <a:t>Histoire de la ville</a:t>
            </a:r>
          </a:p>
          <a:p>
            <a:pPr marL="285750" indent="-285750">
              <a:buFontTx/>
              <a:buChar char="-"/>
            </a:pPr>
            <a:r>
              <a:rPr lang="fr-FR" sz="1200" i="0" u="none" strike="noStrike" baseline="0">
                <a:solidFill>
                  <a:srgbClr val="FFFFFF"/>
                </a:solidFill>
                <a:latin typeface="AvenirNext LT Pro Regular" panose="020B0504020202020204" pitchFamily="34" charset="0"/>
              </a:rPr>
              <a:t>Unesco city, </a:t>
            </a:r>
            <a:r>
              <a:rPr lang="fr-FR" sz="1200" i="0" u="none" strike="noStrike" baseline="0" err="1">
                <a:solidFill>
                  <a:srgbClr val="FFFFFF"/>
                </a:solidFill>
                <a:latin typeface="AvenirNext LT Pro Regular" panose="020B0504020202020204" pitchFamily="34" charset="0"/>
              </a:rPr>
              <a:t>bombed</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during</a:t>
            </a:r>
            <a:r>
              <a:rPr lang="fr-FR" sz="1200" i="0" u="none" strike="noStrike" baseline="0">
                <a:solidFill>
                  <a:srgbClr val="FFFFFF"/>
                </a:solidFill>
                <a:latin typeface="AvenirNext LT Pro Regular" panose="020B0504020202020204" pitchFamily="34" charset="0"/>
              </a:rPr>
              <a:t> WWII and </a:t>
            </a:r>
            <a:r>
              <a:rPr lang="fr-FR" sz="1200" i="0" u="none" strike="noStrike" baseline="0" err="1">
                <a:solidFill>
                  <a:srgbClr val="FFFFFF"/>
                </a:solidFill>
                <a:latin typeface="AvenirNext LT Pro Regular" panose="020B0504020202020204" pitchFamily="34" charset="0"/>
              </a:rPr>
              <a:t>entirely</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reconstructed</a:t>
            </a:r>
            <a:r>
              <a:rPr lang="fr-FR" sz="1200" i="0" u="none" strike="noStrike" baseline="0">
                <a:solidFill>
                  <a:srgbClr val="FFFFFF"/>
                </a:solidFill>
                <a:latin typeface="AvenirNext LT Pro Regular" panose="020B0504020202020204" pitchFamily="34" charset="0"/>
              </a:rPr>
              <a:t> by Perret, NYC type of </a:t>
            </a:r>
            <a:r>
              <a:rPr lang="fr-FR" sz="1200" i="0" u="none" strike="noStrike" baseline="0" err="1">
                <a:solidFill>
                  <a:srgbClr val="FFFFFF"/>
                </a:solidFill>
                <a:latin typeface="AvenirNext LT Pro Regular" panose="020B0504020202020204" pitchFamily="34" charset="0"/>
              </a:rPr>
              <a:t>neighborhoods</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grid</a:t>
            </a:r>
            <a:r>
              <a:rPr lang="fr-FR" sz="1200" i="0" u="none" strike="noStrike" baseline="0">
                <a:solidFill>
                  <a:srgbClr val="FFFFFF"/>
                </a:solidFill>
                <a:latin typeface="AvenirNext LT Pro Regular" panose="020B0504020202020204" pitchFamily="34" charset="0"/>
              </a:rPr>
              <a:t> of </a:t>
            </a:r>
            <a:r>
              <a:rPr lang="fr-FR" sz="1200" i="0" u="none" strike="noStrike" baseline="0" err="1">
                <a:solidFill>
                  <a:srgbClr val="FFFFFF"/>
                </a:solidFill>
                <a:latin typeface="AvenirNext LT Pro Regular" panose="020B0504020202020204" pitchFamily="34" charset="0"/>
              </a:rPr>
              <a:t>streets</a:t>
            </a:r>
            <a:r>
              <a:rPr lang="fr-FR" sz="1200" i="0" u="none" strike="noStrike" baseline="0">
                <a:solidFill>
                  <a:srgbClr val="FFFFFF"/>
                </a:solidFill>
                <a:latin typeface="AvenirNext LT Pro Regular" panose="020B0504020202020204" pitchFamily="34" charset="0"/>
              </a:rPr>
              <a:t>, 2 </a:t>
            </a:r>
            <a:r>
              <a:rPr lang="fr-FR" sz="1200" i="0" u="none" strike="noStrike" baseline="0" err="1">
                <a:solidFill>
                  <a:srgbClr val="FFFFFF"/>
                </a:solidFill>
                <a:latin typeface="AvenirNext LT Pro Regular" panose="020B0504020202020204" pitchFamily="34" charset="0"/>
              </a:rPr>
              <a:t>hours</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from</a:t>
            </a:r>
            <a:r>
              <a:rPr lang="fr-FR" sz="1200" i="0" u="none" strike="noStrike" baseline="0">
                <a:solidFill>
                  <a:srgbClr val="FFFFFF"/>
                </a:solidFill>
                <a:latin typeface="AvenirNext LT Pro Regular" panose="020B0504020202020204" pitchFamily="34" charset="0"/>
              </a:rPr>
              <a:t> Paris by train, 2</a:t>
            </a:r>
            <a:r>
              <a:rPr lang="fr-FR" sz="1200" i="0" u="none" strike="noStrike" baseline="30000">
                <a:solidFill>
                  <a:srgbClr val="FFFFFF"/>
                </a:solidFill>
                <a:latin typeface="AvenirNext LT Pro Regular" panose="020B0504020202020204" pitchFamily="34" charset="0"/>
              </a:rPr>
              <a:t>nd</a:t>
            </a:r>
            <a:r>
              <a:rPr lang="fr-FR" sz="1200" i="0" u="none" strike="noStrike" baseline="0">
                <a:solidFill>
                  <a:srgbClr val="FFFFFF"/>
                </a:solidFill>
                <a:latin typeface="AvenirNext LT Pro Regular" panose="020B0504020202020204" pitchFamily="34" charset="0"/>
              </a:rPr>
              <a:t> port of France </a:t>
            </a:r>
            <a:r>
              <a:rPr lang="fr-FR" sz="1200" i="0" u="none" strike="noStrike" baseline="0" err="1">
                <a:solidFill>
                  <a:srgbClr val="FFFFFF"/>
                </a:solidFill>
                <a:latin typeface="AvenirNext LT Pro Regular" panose="020B0504020202020204" pitchFamily="34" charset="0"/>
              </a:rPr>
              <a:t>after</a:t>
            </a:r>
            <a:r>
              <a:rPr lang="fr-FR" sz="1200" i="0" u="none" strike="noStrike" baseline="0">
                <a:solidFill>
                  <a:srgbClr val="FFFFFF"/>
                </a:solidFill>
                <a:latin typeface="AvenirNext LT Pro Regular" panose="020B0504020202020204" pitchFamily="34" charset="0"/>
              </a:rPr>
              <a:t> Marseille, Claude </a:t>
            </a:r>
            <a:r>
              <a:rPr lang="fr-FR" sz="1200" i="0" u="none" strike="noStrike" baseline="0" err="1">
                <a:solidFill>
                  <a:srgbClr val="FFFFFF"/>
                </a:solidFill>
                <a:latin typeface="AvenirNext LT Pro Regular" panose="020B0504020202020204" pitchFamily="34" charset="0"/>
              </a:rPr>
              <a:t>Monet’s</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hometown</a:t>
            </a:r>
            <a:r>
              <a:rPr lang="fr-FR" sz="1200" i="0" u="none" strike="noStrike" baseline="0">
                <a:solidFill>
                  <a:srgbClr val="FFFFFF"/>
                </a:solidFill>
                <a:latin typeface="AvenirNext LT Pro Regular" panose="020B0504020202020204" pitchFamily="34" charset="0"/>
              </a:rPr>
              <a:t>, Edouard Philippe </a:t>
            </a:r>
            <a:r>
              <a:rPr lang="fr-FR" sz="1200" i="0" u="none" strike="noStrike" baseline="0" err="1">
                <a:solidFill>
                  <a:srgbClr val="FFFFFF"/>
                </a:solidFill>
                <a:latin typeface="AvenirNext LT Pro Regular" panose="020B0504020202020204" pitchFamily="34" charset="0"/>
              </a:rPr>
              <a:t>mayor</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after</a:t>
            </a:r>
            <a:r>
              <a:rPr lang="fr-FR" sz="1200" i="0" u="none" strike="noStrike" baseline="0">
                <a:solidFill>
                  <a:srgbClr val="FFFFFF"/>
                </a:solidFill>
                <a:latin typeface="AvenirNext LT Pro Regular" panose="020B0504020202020204" pitchFamily="34" charset="0"/>
              </a:rPr>
              <a:t> </a:t>
            </a:r>
            <a:r>
              <a:rPr lang="fr-FR" sz="1200" i="0" u="none" strike="noStrike" baseline="0" err="1">
                <a:solidFill>
                  <a:srgbClr val="FFFFFF"/>
                </a:solidFill>
                <a:latin typeface="AvenirNext LT Pro Regular" panose="020B0504020202020204" pitchFamily="34" charset="0"/>
              </a:rPr>
              <a:t>being</a:t>
            </a:r>
            <a:r>
              <a:rPr lang="fr-FR" sz="1200" i="0" u="none" strike="noStrike" baseline="0">
                <a:solidFill>
                  <a:srgbClr val="FFFFFF"/>
                </a:solidFill>
                <a:latin typeface="AvenirNext LT Pro Regular" panose="020B0504020202020204" pitchFamily="34" charset="0"/>
              </a:rPr>
              <a:t> prime </a:t>
            </a:r>
            <a:r>
              <a:rPr lang="fr-FR" sz="1200" i="0" u="none" strike="noStrike" baseline="0" err="1">
                <a:solidFill>
                  <a:srgbClr val="FFFFFF"/>
                </a:solidFill>
                <a:latin typeface="AvenirNext LT Pro Regular" panose="020B0504020202020204" pitchFamily="34" charset="0"/>
              </a:rPr>
              <a:t>minister</a:t>
            </a:r>
            <a:endParaRPr lang="fr-FR" sz="1200" i="0" u="none" strike="noStrike" baseline="0">
              <a:solidFill>
                <a:srgbClr val="FFFFFF"/>
              </a:solidFill>
              <a:latin typeface="AvenirNext LT Pro Regular" panose="020B0504020202020204" pitchFamily="34" charset="0"/>
            </a:endParaRPr>
          </a:p>
          <a:p>
            <a:pPr marL="285750" indent="-285750">
              <a:buFont typeface="Arial" panose="020B0604020202020204" pitchFamily="34" charset="0"/>
              <a:buChar char="•"/>
            </a:pPr>
            <a:r>
              <a:rPr lang="fr-FR" b="1">
                <a:solidFill>
                  <a:srgbClr val="FFFFFF"/>
                </a:solidFill>
                <a:latin typeface="AvenirNext LT Pro Regular" panose="020B0504020202020204" pitchFamily="34" charset="0"/>
              </a:rPr>
              <a:t>Fun </a:t>
            </a:r>
            <a:r>
              <a:rPr lang="fr-FR" b="1" err="1">
                <a:solidFill>
                  <a:srgbClr val="FFFFFF"/>
                </a:solidFill>
                <a:latin typeface="AvenirNext LT Pro Regular" panose="020B0504020202020204" pitchFamily="34" charset="0"/>
              </a:rPr>
              <a:t>fact</a:t>
            </a:r>
            <a:r>
              <a:rPr lang="fr-FR" b="1">
                <a:solidFill>
                  <a:srgbClr val="FFFFFF"/>
                </a:solidFill>
                <a:latin typeface="AvenirNext LT Pro Regular" panose="020B0504020202020204" pitchFamily="34" charset="0"/>
              </a:rPr>
              <a:t> : </a:t>
            </a:r>
          </a:p>
          <a:p>
            <a:pPr marL="285750" indent="-285750">
              <a:buFont typeface="Arial" panose="020B0604020202020204" pitchFamily="34" charset="0"/>
              <a:buChar char="•"/>
            </a:pPr>
            <a:r>
              <a:rPr lang="fr-FR">
                <a:solidFill>
                  <a:srgbClr val="FFFFFF"/>
                </a:solidFill>
                <a:latin typeface="AvenirNext LT Pro Regular" panose="020B0504020202020204" pitchFamily="34" charset="0"/>
              </a:rPr>
              <a:t>Architecture Perret : pas plus de 3 étages car Perret disait que les êtres humains ont besoin de rester proche du sol pour ne pas devenir fous (être terre à terre)</a:t>
            </a:r>
          </a:p>
          <a:p>
            <a:pPr marL="285750" indent="-285750">
              <a:buFont typeface="Arial" panose="020B0604020202020204" pitchFamily="34" charset="0"/>
              <a:buChar char="•"/>
            </a:pPr>
            <a:endParaRPr lang="fr-FR">
              <a:solidFill>
                <a:srgbClr val="FFFFFF"/>
              </a:solidFill>
              <a:latin typeface="AvenirNext LT Pro Regular" panose="020B0504020202020204" pitchFamily="34" charset="0"/>
            </a:endParaRPr>
          </a:p>
          <a:p>
            <a:pPr marL="285750" indent="-285750">
              <a:buFont typeface="Wingdings" panose="05000000000000000000" pitchFamily="2" charset="2"/>
              <a:buChar char="Ø"/>
            </a:pPr>
            <a:r>
              <a:rPr lang="fr-FR">
                <a:solidFill>
                  <a:srgbClr val="FFFFFF"/>
                </a:solidFill>
                <a:latin typeface="AvenirNext LT Pro Regular" panose="020B0504020202020204" pitchFamily="34" charset="0"/>
              </a:rPr>
              <a:t>Go to the « bout du monde » up on the </a:t>
            </a:r>
            <a:r>
              <a:rPr lang="fr-FR" err="1">
                <a:solidFill>
                  <a:srgbClr val="FFFFFF"/>
                </a:solidFill>
                <a:latin typeface="AvenirNext LT Pro Regular" panose="020B0504020202020204" pitchFamily="34" charset="0"/>
              </a:rPr>
              <a:t>cliff</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where</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there’s</a:t>
            </a:r>
            <a:r>
              <a:rPr lang="fr-FR">
                <a:solidFill>
                  <a:srgbClr val="FFFFFF"/>
                </a:solidFill>
                <a:latin typeface="AvenirNext LT Pro Regular" panose="020B0504020202020204" pitchFamily="34" charset="0"/>
              </a:rPr>
              <a:t> a bunker </a:t>
            </a:r>
            <a:r>
              <a:rPr lang="fr-FR" err="1">
                <a:solidFill>
                  <a:srgbClr val="FFFFFF"/>
                </a:solidFill>
                <a:latin typeface="AvenirNext LT Pro Regular" panose="020B0504020202020204" pitchFamily="34" charset="0"/>
              </a:rPr>
              <a:t>from</a:t>
            </a:r>
            <a:r>
              <a:rPr lang="fr-FR">
                <a:solidFill>
                  <a:srgbClr val="FFFFFF"/>
                </a:solidFill>
                <a:latin typeface="AvenirNext LT Pro Regular" panose="020B0504020202020204" pitchFamily="34" charset="0"/>
              </a:rPr>
              <a:t> WWII</a:t>
            </a:r>
          </a:p>
          <a:p>
            <a:pPr marL="285750" indent="-285750">
              <a:buFont typeface="Wingdings" panose="05000000000000000000" pitchFamily="2" charset="2"/>
              <a:buChar char="Ø"/>
            </a:pPr>
            <a:r>
              <a:rPr lang="fr-FR" err="1">
                <a:solidFill>
                  <a:srgbClr val="FFFFFF"/>
                </a:solidFill>
                <a:latin typeface="AvenirNext LT Pro Regular" panose="020B0504020202020204" pitchFamily="34" charset="0"/>
              </a:rPr>
              <a:t>Visit</a:t>
            </a:r>
            <a:r>
              <a:rPr lang="fr-FR">
                <a:solidFill>
                  <a:srgbClr val="FFFFFF"/>
                </a:solidFill>
                <a:latin typeface="AvenirNext LT Pro Regular" panose="020B0504020202020204" pitchFamily="34" charset="0"/>
              </a:rPr>
              <a:t> the Musée Malraux </a:t>
            </a:r>
            <a:r>
              <a:rPr lang="fr-FR" err="1">
                <a:solidFill>
                  <a:srgbClr val="FFFFFF"/>
                </a:solidFill>
                <a:latin typeface="AvenirNext LT Pro Regular" panose="020B0504020202020204" pitchFamily="34" charset="0"/>
              </a:rPr>
              <a:t>called</a:t>
            </a:r>
            <a:r>
              <a:rPr lang="fr-FR">
                <a:solidFill>
                  <a:srgbClr val="FFFFFF"/>
                </a:solidFill>
                <a:latin typeface="AvenirNext LT Pro Regular" panose="020B0504020202020204" pitchFamily="34" charset="0"/>
              </a:rPr>
              <a:t> the MUMA (fun </a:t>
            </a:r>
            <a:r>
              <a:rPr lang="fr-FR" err="1">
                <a:solidFill>
                  <a:srgbClr val="FFFFFF"/>
                </a:solidFill>
                <a:latin typeface="AvenirNext LT Pro Regular" panose="020B0504020202020204" pitchFamily="34" charset="0"/>
              </a:rPr>
              <a:t>poke</a:t>
            </a:r>
            <a:r>
              <a:rPr lang="fr-FR">
                <a:solidFill>
                  <a:srgbClr val="FFFFFF"/>
                </a:solidFill>
                <a:latin typeface="AvenirNext LT Pro Regular" panose="020B0504020202020204" pitchFamily="34" charset="0"/>
              </a:rPr>
              <a:t> at the MOMA in NYC) </a:t>
            </a:r>
            <a:r>
              <a:rPr lang="fr-FR" err="1">
                <a:solidFill>
                  <a:srgbClr val="FFFFFF"/>
                </a:solidFill>
                <a:latin typeface="AvenirNext LT Pro Regular" panose="020B0504020202020204" pitchFamily="34" charset="0"/>
              </a:rPr>
              <a:t>impressionnist</a:t>
            </a:r>
            <a:r>
              <a:rPr lang="fr-FR">
                <a:solidFill>
                  <a:srgbClr val="FFFFFF"/>
                </a:solidFill>
                <a:latin typeface="AvenirNext LT Pro Regular" panose="020B0504020202020204" pitchFamily="34" charset="0"/>
              </a:rPr>
              <a:t> Claude Monet </a:t>
            </a:r>
            <a:r>
              <a:rPr lang="fr-FR" err="1">
                <a:solidFill>
                  <a:srgbClr val="FFFFFF"/>
                </a:solidFill>
                <a:latin typeface="AvenirNext LT Pro Regular" panose="020B0504020202020204" pitchFamily="34" charset="0"/>
              </a:rPr>
              <a:t>etc</a:t>
            </a:r>
            <a:endParaRPr lang="fr-FR">
              <a:solidFill>
                <a:srgbClr val="FFFFFF"/>
              </a:solidFill>
              <a:latin typeface="AvenirNext LT Pro Regular" panose="020B0504020202020204" pitchFamily="34" charset="0"/>
            </a:endParaRPr>
          </a:p>
          <a:p>
            <a:pPr marL="285750" indent="-285750">
              <a:buFont typeface="Wingdings" panose="05000000000000000000" pitchFamily="2" charset="2"/>
              <a:buChar char="Ø"/>
            </a:pPr>
            <a:r>
              <a:rPr lang="fr-FR" err="1">
                <a:solidFill>
                  <a:srgbClr val="FFFFFF"/>
                </a:solidFill>
                <a:latin typeface="AvenirNext LT Pro Regular" panose="020B0504020202020204" pitchFamily="34" charset="0"/>
              </a:rPr>
              <a:t>Enjoy</a:t>
            </a:r>
            <a:r>
              <a:rPr lang="fr-FR">
                <a:solidFill>
                  <a:srgbClr val="FFFFFF"/>
                </a:solidFill>
                <a:latin typeface="AvenirNext LT Pro Regular" panose="020B0504020202020204" pitchFamily="34" charset="0"/>
              </a:rPr>
              <a:t> </a:t>
            </a:r>
            <a:r>
              <a:rPr lang="fr-FR" err="1">
                <a:solidFill>
                  <a:srgbClr val="FFFFFF"/>
                </a:solidFill>
                <a:latin typeface="AvenirNext LT Pro Regular" panose="020B0504020202020204" pitchFamily="34" charset="0"/>
              </a:rPr>
              <a:t>mussels</a:t>
            </a:r>
            <a:r>
              <a:rPr lang="fr-FR">
                <a:solidFill>
                  <a:srgbClr val="FFFFFF"/>
                </a:solidFill>
                <a:latin typeface="AvenirNext LT Pro Regular" panose="020B0504020202020204" pitchFamily="34" charset="0"/>
              </a:rPr>
              <a:t> and french </a:t>
            </a:r>
            <a:r>
              <a:rPr lang="fr-FR" err="1">
                <a:solidFill>
                  <a:srgbClr val="FFFFFF"/>
                </a:solidFill>
                <a:latin typeface="AvenirNext LT Pro Regular" panose="020B0504020202020204" pitchFamily="34" charset="0"/>
              </a:rPr>
              <a:t>fries</a:t>
            </a:r>
            <a:r>
              <a:rPr lang="fr-FR">
                <a:solidFill>
                  <a:srgbClr val="FFFFFF"/>
                </a:solidFill>
                <a:latin typeface="AvenirNext LT Pro Regular" panose="020B0504020202020204" pitchFamily="34" charset="0"/>
              </a:rPr>
              <a:t> on the </a:t>
            </a:r>
            <a:r>
              <a:rPr lang="fr-FR" err="1">
                <a:solidFill>
                  <a:srgbClr val="FFFFFF"/>
                </a:solidFill>
                <a:latin typeface="AvenirNext LT Pro Regular" panose="020B0504020202020204" pitchFamily="34" charset="0"/>
              </a:rPr>
              <a:t>seaside</a:t>
            </a:r>
            <a:endParaRPr lang="fr-FR">
              <a:solidFill>
                <a:srgbClr val="FFFFFF"/>
              </a:solidFill>
              <a:latin typeface="AvenirNext LT Pro Regular" panose="020B0504020202020204" pitchFamily="34" charset="0"/>
            </a:endParaRPr>
          </a:p>
          <a:p>
            <a:pPr marL="285750" indent="-285750">
              <a:buFont typeface="Wingdings" panose="05000000000000000000" pitchFamily="2" charset="2"/>
              <a:buChar char="Ø"/>
            </a:pPr>
            <a:r>
              <a:rPr lang="fr-FR">
                <a:solidFill>
                  <a:srgbClr val="FFFFFF"/>
                </a:solidFill>
                <a:latin typeface="AvenirNext LT Pro Regular" panose="020B0504020202020204" pitchFamily="34" charset="0"/>
              </a:rPr>
              <a:t>Cycle </a:t>
            </a:r>
            <a:r>
              <a:rPr lang="fr-FR" err="1">
                <a:solidFill>
                  <a:srgbClr val="FFFFFF"/>
                </a:solidFill>
                <a:latin typeface="AvenirNext LT Pro Regular" panose="020B0504020202020204" pitchFamily="34" charset="0"/>
              </a:rPr>
              <a:t>through</a:t>
            </a:r>
            <a:r>
              <a:rPr lang="fr-FR">
                <a:solidFill>
                  <a:srgbClr val="FFFFFF"/>
                </a:solidFill>
                <a:latin typeface="AvenirNext LT Pro Regular" panose="020B0504020202020204" pitchFamily="34" charset="0"/>
              </a:rPr>
              <a:t> the city, </a:t>
            </a:r>
            <a:r>
              <a:rPr lang="fr-FR" err="1">
                <a:solidFill>
                  <a:srgbClr val="FFFFFF"/>
                </a:solidFill>
                <a:latin typeface="AvenirNext LT Pro Regular" panose="020B0504020202020204" pitchFamily="34" charset="0"/>
              </a:rPr>
              <a:t>you</a:t>
            </a:r>
            <a:r>
              <a:rPr lang="fr-FR">
                <a:solidFill>
                  <a:srgbClr val="FFFFFF"/>
                </a:solidFill>
                <a:latin typeface="AvenirNext LT Pro Regular" panose="020B0504020202020204" pitchFamily="34" charset="0"/>
              </a:rPr>
              <a:t> can </a:t>
            </a:r>
            <a:r>
              <a:rPr lang="fr-FR" err="1">
                <a:solidFill>
                  <a:srgbClr val="FFFFFF"/>
                </a:solidFill>
                <a:latin typeface="AvenirNext LT Pro Regular" panose="020B0504020202020204" pitchFamily="34" charset="0"/>
              </a:rPr>
              <a:t>actually</a:t>
            </a:r>
            <a:r>
              <a:rPr lang="fr-FR">
                <a:solidFill>
                  <a:srgbClr val="FFFFFF"/>
                </a:solidFill>
                <a:latin typeface="AvenirNext LT Pro Regular" panose="020B0504020202020204" pitchFamily="34" charset="0"/>
              </a:rPr>
              <a:t> go to Paris by bike « la voie verte »</a:t>
            </a:r>
          </a:p>
          <a:p>
            <a:pPr marL="285750" indent="-285750">
              <a:buFont typeface="Wingdings" panose="05000000000000000000" pitchFamily="2" charset="2"/>
              <a:buChar char="Ø"/>
            </a:pPr>
            <a:r>
              <a:rPr lang="fr-FR" err="1">
                <a:solidFill>
                  <a:srgbClr val="FFFFFF"/>
                </a:solidFill>
                <a:latin typeface="AvenirNext LT Pro Regular" panose="020B0504020202020204" pitchFamily="34" charset="0"/>
              </a:rPr>
              <a:t>See</a:t>
            </a:r>
            <a:r>
              <a:rPr lang="fr-FR">
                <a:solidFill>
                  <a:srgbClr val="FFFFFF"/>
                </a:solidFill>
                <a:latin typeface="AvenirNext LT Pro Regular" panose="020B0504020202020204" pitchFamily="34" charset="0"/>
              </a:rPr>
              <a:t> a show in the Volcan or pot de yaourt : expliquer l’histoire !</a:t>
            </a:r>
            <a:endParaRPr lang="fr-FR" sz="1200" b="0" i="0" u="none" strike="noStrike" baseline="0">
              <a:solidFill>
                <a:srgbClr val="FFFFFF"/>
              </a:solidFill>
              <a:latin typeface="AvenirNext LT Pro Regular" panose="020B0504020202020204" pitchFamily="34" charset="0"/>
            </a:endParaRPr>
          </a:p>
          <a:p>
            <a:pPr marL="285750" indent="-285750">
              <a:buFont typeface="Arial" panose="020B0604020202020204" pitchFamily="34" charset="0"/>
              <a:buChar char="•"/>
            </a:pPr>
            <a:endParaRPr lang="fr-FR">
              <a:solidFill>
                <a:srgbClr val="FFFFFF"/>
              </a:solidFill>
              <a:latin typeface="AvenirNext LT Pro Regular" panose="020B0504020202020204" pitchFamily="34" charset="0"/>
            </a:endParaRPr>
          </a:p>
          <a:p>
            <a:endParaRPr lang="fr-FR"/>
          </a:p>
        </p:txBody>
      </p:sp>
      <p:sp>
        <p:nvSpPr>
          <p:cNvPr id="4" name="Espace réservé du numéro de diapositive 3"/>
          <p:cNvSpPr>
            <a:spLocks noGrp="1"/>
          </p:cNvSpPr>
          <p:nvPr>
            <p:ph type="sldNum" sz="quarter" idx="5"/>
          </p:nvPr>
        </p:nvSpPr>
        <p:spPr/>
        <p:txBody>
          <a:bodyPr/>
          <a:lstStyle/>
          <a:p>
            <a:fld id="{AB7E4398-A6C8-4CEA-BC36-D4B25DDD7C02}" type="slidenum">
              <a:rPr lang="fr-FR" smtClean="0"/>
              <a:t>17</a:t>
            </a:fld>
            <a:endParaRPr lang="fr-FR"/>
          </a:p>
        </p:txBody>
      </p:sp>
    </p:spTree>
    <p:extLst>
      <p:ext uri="{BB962C8B-B14F-4D97-AF65-F5344CB8AC3E}">
        <p14:creationId xmlns:p14="http://schemas.microsoft.com/office/powerpoint/2010/main" val="1341403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HLT</a:t>
            </a:r>
          </a:p>
        </p:txBody>
      </p:sp>
      <p:sp>
        <p:nvSpPr>
          <p:cNvPr id="4" name="Espace réservé du numéro de diapositive 3"/>
          <p:cNvSpPr>
            <a:spLocks noGrp="1"/>
          </p:cNvSpPr>
          <p:nvPr>
            <p:ph type="sldNum" sz="quarter" idx="5"/>
          </p:nvPr>
        </p:nvSpPr>
        <p:spPr/>
        <p:txBody>
          <a:bodyPr/>
          <a:lstStyle/>
          <a:p>
            <a:fld id="{FB946717-6DB7-42CC-A2E7-CA8490EAB406}" type="slidenum">
              <a:rPr lang="fr-FR" smtClean="0"/>
              <a:t>18</a:t>
            </a:fld>
            <a:endParaRPr lang="fr-FR"/>
          </a:p>
        </p:txBody>
      </p:sp>
    </p:spTree>
    <p:extLst>
      <p:ext uri="{BB962C8B-B14F-4D97-AF65-F5344CB8AC3E}">
        <p14:creationId xmlns:p14="http://schemas.microsoft.com/office/powerpoint/2010/main" val="179695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rtlCol="0"/>
          <a:lstStyle/>
          <a:p>
            <a:pPr rtl="0"/>
            <a:r>
              <a:rPr lang="en" sz="1200" i="1" kern="1200">
                <a:solidFill>
                  <a:schemeClr val="tx1"/>
                </a:solidFill>
                <a:effectLst/>
                <a:latin typeface="+mn-lt"/>
                <a:ea typeface="+mn-ea"/>
                <a:cs typeface="+mn-cs"/>
              </a:rPr>
              <a:t>Commentaire :</a:t>
            </a:r>
            <a:endParaRPr lang="fr-FR" sz="1200" kern="1200">
              <a:solidFill>
                <a:schemeClr val="tx1"/>
              </a:solidFill>
              <a:effectLst/>
              <a:latin typeface="+mn-lt"/>
              <a:ea typeface="+mn-ea"/>
              <a:cs typeface="+mn-cs"/>
            </a:endParaRPr>
          </a:p>
          <a:p>
            <a:pPr rtl="0"/>
            <a:r>
              <a:rPr lang="en" sz="1200" b="1" i="1" kern="1200">
                <a:solidFill>
                  <a:schemeClr val="tx1"/>
                </a:solidFill>
                <a:effectLst/>
                <a:latin typeface="+mn-lt"/>
                <a:ea typeface="+mn-ea"/>
                <a:cs typeface="+mn-cs"/>
              </a:rPr>
              <a:t>Audacieuse et visionnaire </a:t>
            </a:r>
            <a:r>
              <a:rPr lang="en" sz="1200" i="1" kern="1200">
                <a:solidFill>
                  <a:schemeClr val="tx1"/>
                </a:solidFill>
                <a:effectLst/>
                <a:latin typeface="+mn-lt"/>
                <a:ea typeface="+mn-ea"/>
                <a:cs typeface="+mn-cs"/>
              </a:rPr>
              <a:t>: Tournée dès ses débuts vers l’international, l’apprentissage par l’action, le monde de l’entreprise (on parlait de « leçons de choses à l’époque » ;-)), la vie associative. 1</a:t>
            </a:r>
            <a:r>
              <a:rPr lang="en" sz="1200" i="1" kern="1200" baseline="30000">
                <a:solidFill>
                  <a:schemeClr val="tx1"/>
                </a:solidFill>
                <a:effectLst/>
                <a:latin typeface="+mn-lt"/>
                <a:ea typeface="+mn-ea"/>
                <a:cs typeface="+mn-cs"/>
              </a:rPr>
              <a:t>re</a:t>
            </a:r>
            <a:r>
              <a:rPr lang="en" sz="1200" i="1" kern="1200">
                <a:solidFill>
                  <a:schemeClr val="tx1"/>
                </a:solidFill>
                <a:effectLst/>
                <a:latin typeface="+mn-lt"/>
                <a:ea typeface="+mn-ea"/>
                <a:cs typeface="+mn-cs"/>
              </a:rPr>
              <a:t> École à avoir investi les pédagogies digitales il y a plus de 10 ans !</a:t>
            </a:r>
            <a:endParaRPr lang="fr-FR" sz="1200" kern="1200">
              <a:solidFill>
                <a:schemeClr val="tx1"/>
              </a:solidFill>
              <a:effectLst/>
              <a:latin typeface="+mn-lt"/>
              <a:ea typeface="+mn-ea"/>
              <a:cs typeface="+mn-cs"/>
            </a:endParaRPr>
          </a:p>
          <a:p>
            <a:pPr rtl="0"/>
            <a:r>
              <a:rPr lang="en" sz="1200" b="1" i="1" kern="1200">
                <a:solidFill>
                  <a:schemeClr val="tx1"/>
                </a:solidFill>
                <a:effectLst/>
                <a:latin typeface="+mn-lt"/>
                <a:ea typeface="+mn-ea"/>
                <a:cs typeface="+mn-cs"/>
              </a:rPr>
              <a:t>Fondée sur l’excellence : </a:t>
            </a:r>
            <a:r>
              <a:rPr lang="en" sz="1200" i="1" kern="1200">
                <a:solidFill>
                  <a:schemeClr val="tx1"/>
                </a:solidFill>
                <a:effectLst/>
                <a:latin typeface="+mn-lt"/>
                <a:ea typeface="+mn-ea"/>
                <a:cs typeface="+mn-cs"/>
              </a:rPr>
              <a:t>inscrite dans une démarche d’innovation pédagogique permanente, l’une des seules écoles dotée d’un département EdTech pour assurer la transformation digitale des enseignements et de toute l’expérience apprenante.</a:t>
            </a:r>
            <a:endParaRPr lang="fr-FR" sz="1200" kern="1200">
              <a:solidFill>
                <a:schemeClr val="tx1"/>
              </a:solidFill>
              <a:effectLst/>
              <a:latin typeface="+mn-lt"/>
              <a:ea typeface="+mn-ea"/>
              <a:cs typeface="+mn-cs"/>
            </a:endParaRPr>
          </a:p>
          <a:p>
            <a:pPr rtl="0"/>
            <a:r>
              <a:rPr lang="en" sz="1200" b="1" i="1" kern="1200">
                <a:solidFill>
                  <a:schemeClr val="tx1"/>
                </a:solidFill>
                <a:effectLst/>
                <a:latin typeface="+mn-lt"/>
                <a:ea typeface="+mn-ea"/>
                <a:cs typeface="+mn-cs"/>
              </a:rPr>
              <a:t>Dotée d’un fort rayonnement national et international</a:t>
            </a:r>
            <a:r>
              <a:rPr lang="en" sz="1200" i="1" kern="1200">
                <a:solidFill>
                  <a:schemeClr val="tx1"/>
                </a:solidFill>
                <a:effectLst/>
                <a:latin typeface="+mn-lt"/>
                <a:ea typeface="+mn-ea"/>
                <a:cs typeface="+mn-cs"/>
              </a:rPr>
              <a:t> : un périmètre étendu au fil des années : 5 campus (Caen, Le Havre, Paris, Dublin, Oxford) + 5 000 étudiants + 200 universités et 5 000 entreprises partenaires dans le monde</a:t>
            </a:r>
            <a:endParaRPr lang="fr-FR" sz="1200" kern="1200">
              <a:solidFill>
                <a:schemeClr val="tx1"/>
              </a:solidFill>
              <a:effectLst/>
              <a:latin typeface="+mn-lt"/>
              <a:ea typeface="+mn-ea"/>
              <a:cs typeface="+mn-cs"/>
            </a:endParaRPr>
          </a:p>
          <a:p>
            <a:pPr rtl="0"/>
            <a:r>
              <a:rPr lang="en" sz="1200" b="1" i="1" kern="1200">
                <a:solidFill>
                  <a:schemeClr val="tx1"/>
                </a:solidFill>
                <a:effectLst/>
                <a:latin typeface="+mn-lt"/>
                <a:ea typeface="+mn-ea"/>
                <a:cs typeface="+mn-cs"/>
              </a:rPr>
              <a:t>Centrée sur ses étudiants</a:t>
            </a:r>
            <a:r>
              <a:rPr lang="en" sz="1200" i="1" kern="1200">
                <a:solidFill>
                  <a:schemeClr val="tx1"/>
                </a:solidFill>
                <a:effectLst/>
                <a:latin typeface="+mn-lt"/>
                <a:ea typeface="+mn-ea"/>
                <a:cs typeface="+mn-cs"/>
              </a:rPr>
              <a:t> : La politique de la porte ouverte et la volonté de vous rendre acteur de votre montée en compétences inscrites dans son ADN.  Une formation tout au long de la vie.</a:t>
            </a:r>
            <a:endParaRPr lang="fr-FR" sz="1200" kern="1200">
              <a:solidFill>
                <a:schemeClr val="tx1"/>
              </a:solidFill>
              <a:effectLst/>
              <a:latin typeface="+mn-lt"/>
              <a:ea typeface="+mn-ea"/>
              <a:cs typeface="+mn-cs"/>
            </a:endParaRPr>
          </a:p>
          <a:p>
            <a:pPr rtl="0"/>
            <a:endParaRPr lang="fr-FR"/>
          </a:p>
        </p:txBody>
      </p:sp>
      <p:sp>
        <p:nvSpPr>
          <p:cNvPr id="4" name="Espace réservé du numéro de diapositive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A810BC3-9143-734A-AF06-B9BB9D36103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41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Présentation par Mayra – à confirmer</a:t>
            </a:r>
          </a:p>
          <a:p>
            <a:r>
              <a:rPr lang="fr-FR"/>
              <a:t>Speech d’intro sur le fait que tu vives à Paris, histoire de la ville, fun </a:t>
            </a:r>
            <a:r>
              <a:rPr lang="fr-FR" err="1"/>
              <a:t>act</a:t>
            </a:r>
            <a:r>
              <a:rPr lang="fr-FR"/>
              <a:t> </a:t>
            </a:r>
            <a:r>
              <a:rPr lang="fr-FR" err="1"/>
              <a:t>etc</a:t>
            </a:r>
            <a:endParaRPr lang="fr-F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baseline="0">
                <a:solidFill>
                  <a:srgbClr val="FFFFFF"/>
                </a:solidFill>
                <a:latin typeface="AvenirNext LT Pro Regular" panose="020B0504020202020204" pitchFamily="34" charset="0"/>
              </a:rPr>
              <a:t>Fun </a:t>
            </a:r>
            <a:r>
              <a:rPr lang="fr-FR" sz="1200" b="1" i="0" u="none" strike="noStrike" baseline="0" err="1">
                <a:solidFill>
                  <a:srgbClr val="FFFFFF"/>
                </a:solidFill>
                <a:latin typeface="AvenirNext LT Pro Regular" panose="020B0504020202020204" pitchFamily="34" charset="0"/>
              </a:rPr>
              <a:t>fact</a:t>
            </a:r>
            <a:r>
              <a:rPr lang="fr-FR" sz="1200" b="1" i="0" u="none" strike="noStrike" baseline="0">
                <a:solidFill>
                  <a:srgbClr val="FFFFFF"/>
                </a:solidFill>
                <a:latin typeface="AvenirNext LT Pro Regular" panose="020B0504020202020204" pitchFamily="34" charset="0"/>
              </a:rPr>
              <a:t> : </a:t>
            </a:r>
            <a:r>
              <a:rPr lang="fr-FR" sz="1200" i="0" u="none" strike="noStrike" baseline="0">
                <a:solidFill>
                  <a:srgbClr val="FFFFFF"/>
                </a:solidFill>
                <a:latin typeface="AvenirNext LT Pro Regular" panose="020B0504020202020204" pitchFamily="34" charset="0"/>
              </a:rPr>
              <a:t>Expliquer le city of « light » (la lumière des intellectuels et non la lumière littérale), plus de chiens à Paris que d’enfants, le syndrome de Paris des touristes, on a dit non à Tom </a:t>
            </a:r>
            <a:r>
              <a:rPr lang="fr-FR" sz="1200" i="0" u="none" strike="noStrike" baseline="0" err="1">
                <a:solidFill>
                  <a:srgbClr val="FFFFFF"/>
                </a:solidFill>
                <a:latin typeface="AvenirNext LT Pro Regular" panose="020B0504020202020204" pitchFamily="34" charset="0"/>
              </a:rPr>
              <a:t>cruise</a:t>
            </a:r>
            <a:r>
              <a:rPr lang="fr-FR" sz="1200" i="0" u="none" strike="noStrike" baseline="0">
                <a:solidFill>
                  <a:srgbClr val="FFFFFF"/>
                </a:solidFill>
                <a:latin typeface="AvenirNext LT Pro Regular" panose="020B0504020202020204" pitchFamily="34" charset="0"/>
              </a:rPr>
              <a:t> pour être citoyen de Paris ahah</a:t>
            </a:r>
          </a:p>
          <a:p>
            <a:endParaRPr lang="fr-FR"/>
          </a:p>
        </p:txBody>
      </p:sp>
      <p:sp>
        <p:nvSpPr>
          <p:cNvPr id="4" name="Espace réservé du numéro de diapositive 3"/>
          <p:cNvSpPr>
            <a:spLocks noGrp="1"/>
          </p:cNvSpPr>
          <p:nvPr>
            <p:ph type="sldNum" sz="quarter" idx="5"/>
          </p:nvPr>
        </p:nvSpPr>
        <p:spPr/>
        <p:txBody>
          <a:bodyPr/>
          <a:lstStyle/>
          <a:p>
            <a:fld id="{AB7E4398-A6C8-4CEA-BC36-D4B25DDD7C02}" type="slidenum">
              <a:rPr lang="fr-FR" smtClean="0"/>
              <a:t>20</a:t>
            </a:fld>
            <a:endParaRPr lang="fr-FR"/>
          </a:p>
        </p:txBody>
      </p:sp>
    </p:spTree>
    <p:extLst>
      <p:ext uri="{BB962C8B-B14F-4D97-AF65-F5344CB8AC3E}">
        <p14:creationId xmlns:p14="http://schemas.microsoft.com/office/powerpoint/2010/main" val="4210113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HLT</a:t>
            </a:r>
          </a:p>
        </p:txBody>
      </p:sp>
      <p:sp>
        <p:nvSpPr>
          <p:cNvPr id="4" name="Espace réservé du numéro de diapositive 3"/>
          <p:cNvSpPr>
            <a:spLocks noGrp="1"/>
          </p:cNvSpPr>
          <p:nvPr>
            <p:ph type="sldNum" sz="quarter" idx="5"/>
          </p:nvPr>
        </p:nvSpPr>
        <p:spPr/>
        <p:txBody>
          <a:bodyPr/>
          <a:lstStyle/>
          <a:p>
            <a:fld id="{FB946717-6DB7-42CC-A2E7-CA8490EAB406}" type="slidenum">
              <a:rPr lang="fr-FR" smtClean="0"/>
              <a:t>21</a:t>
            </a:fld>
            <a:endParaRPr lang="fr-FR"/>
          </a:p>
        </p:txBody>
      </p:sp>
    </p:spTree>
    <p:extLst>
      <p:ext uri="{BB962C8B-B14F-4D97-AF65-F5344CB8AC3E}">
        <p14:creationId xmlns:p14="http://schemas.microsoft.com/office/powerpoint/2010/main" val="393526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Présentation par Miriam – diapos de Miriam à rajouter</a:t>
            </a:r>
          </a:p>
        </p:txBody>
      </p:sp>
      <p:sp>
        <p:nvSpPr>
          <p:cNvPr id="4" name="Espace réservé du numéro de diapositive 3"/>
          <p:cNvSpPr>
            <a:spLocks noGrp="1"/>
          </p:cNvSpPr>
          <p:nvPr>
            <p:ph type="sldNum" sz="quarter" idx="5"/>
          </p:nvPr>
        </p:nvSpPr>
        <p:spPr/>
        <p:txBody>
          <a:bodyPr/>
          <a:lstStyle/>
          <a:p>
            <a:fld id="{AB7E4398-A6C8-4CEA-BC36-D4B25DDD7C02}" type="slidenum">
              <a:rPr lang="fr-FR" smtClean="0"/>
              <a:t>22</a:t>
            </a:fld>
            <a:endParaRPr lang="fr-FR"/>
          </a:p>
        </p:txBody>
      </p:sp>
    </p:spTree>
    <p:extLst>
      <p:ext uri="{BB962C8B-B14F-4D97-AF65-F5344CB8AC3E}">
        <p14:creationId xmlns:p14="http://schemas.microsoft.com/office/powerpoint/2010/main" val="1317555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CB1744-9BB0-436A-A58F-FF464C23F8E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DC87E85-3781-41CB-8C8E-323FCBEB22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76E0284-DF34-441F-9727-E08FDE37F1CC}"/>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5" name="Espace réservé du pied de page 4">
            <a:extLst>
              <a:ext uri="{FF2B5EF4-FFF2-40B4-BE49-F238E27FC236}">
                <a16:creationId xmlns:a16="http://schemas.microsoft.com/office/drawing/2014/main" id="{4C44FA76-BD55-4227-A24F-A83D5CFFDF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DB80A7F-BDC8-4B83-B712-A92729AA00BA}"/>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24632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737A26-0D99-40C6-856A-36019BD086A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7C7DCE0-4EDC-4DCF-987B-2BF19DD0BA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21973F-5BE3-4CE1-8538-F63F9B29B9A0}"/>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5" name="Espace réservé du pied de page 4">
            <a:extLst>
              <a:ext uri="{FF2B5EF4-FFF2-40B4-BE49-F238E27FC236}">
                <a16:creationId xmlns:a16="http://schemas.microsoft.com/office/drawing/2014/main" id="{541B89F9-E4C4-4318-A21E-860EEC998B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6D47784-5FDC-45F0-9FBA-D1B74DEFD223}"/>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3978389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200480C-DD12-4C07-83CA-506866C3057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8031C85-75D4-4E26-A9DE-EE14900665E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E8AA4B-29DB-47C1-97DF-591BCA41F2EF}"/>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5" name="Espace réservé du pied de page 4">
            <a:extLst>
              <a:ext uri="{FF2B5EF4-FFF2-40B4-BE49-F238E27FC236}">
                <a16:creationId xmlns:a16="http://schemas.microsoft.com/office/drawing/2014/main" id="{46E64DF6-4B14-4932-88B5-AA3DD8A993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B18D5C-AC29-4C37-9A19-02BEA4BA4961}"/>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178383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2F3D8287-8F78-5A4D-999A-3C87DBAC025C}" type="datetimeFigureOut">
              <a:rPr lang="fr-FR" smtClean="0"/>
              <a:t>09/02/2022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3521848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3D8287-8F78-5A4D-999A-3C87DBAC025C}" type="datetimeFigureOut">
              <a:rPr lang="fr-FR" smtClean="0"/>
              <a:t>09/02/2022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4211289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2F3D8287-8F78-5A4D-999A-3C87DBAC025C}" type="datetimeFigureOut">
              <a:rPr lang="fr-FR" smtClean="0"/>
              <a:t>09/02/2022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344939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F3D8287-8F78-5A4D-999A-3C87DBAC025C}" type="datetimeFigureOut">
              <a:rPr lang="fr-FR" smtClean="0"/>
              <a:t>09/02/2022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221984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F3D8287-8F78-5A4D-999A-3C87DBAC025C}" type="datetimeFigureOut">
              <a:rPr lang="fr-FR" smtClean="0"/>
              <a:t>09/02/2022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143638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2F3D8287-8F78-5A4D-999A-3C87DBAC025C}" type="datetimeFigureOut">
              <a:rPr lang="fr-FR" smtClean="0"/>
              <a:t>09/02/2022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738873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F3D8287-8F78-5A4D-999A-3C87DBAC025C}" type="datetimeFigureOut">
              <a:rPr lang="fr-FR" smtClean="0"/>
              <a:t>09/02/2022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1909021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F3D8287-8F78-5A4D-999A-3C87DBAC025C}" type="datetimeFigureOut">
              <a:rPr lang="fr-FR" smtClean="0"/>
              <a:t>09/02/2022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1212172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09945A-C47B-4F4D-89EF-5FC7ED17192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AEDF402-BE95-4873-A18E-D63A5BE1092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2CC88A6-D43A-4C66-AA14-5B1263C05773}"/>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5" name="Espace réservé du pied de page 4">
            <a:extLst>
              <a:ext uri="{FF2B5EF4-FFF2-40B4-BE49-F238E27FC236}">
                <a16:creationId xmlns:a16="http://schemas.microsoft.com/office/drawing/2014/main" id="{7FECA90D-A2B2-4923-84D6-1A8406ACC4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1774F9-2F2E-4E44-BB96-0D2E9D71A143}"/>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3984965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2F3D8287-8F78-5A4D-999A-3C87DBAC025C}" type="datetimeFigureOut">
              <a:rPr lang="fr-FR" smtClean="0"/>
              <a:t>09/02/2022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1933381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3D8287-8F78-5A4D-999A-3C87DBAC025C}" type="datetimeFigureOut">
              <a:rPr lang="fr-FR" smtClean="0"/>
              <a:t>09/02/2022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3724795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F3D8287-8F78-5A4D-999A-3C87DBAC025C}" type="datetimeFigureOut">
              <a:rPr lang="fr-FR" smtClean="0"/>
              <a:t>09/02/2022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4FEB959-09FB-4843-ABC5-7E3F9C457176}" type="slidenum">
              <a:rPr lang="fr-FR" smtClean="0"/>
              <a:t>‹N°›</a:t>
            </a:fld>
            <a:endParaRPr lang="fr-FR"/>
          </a:p>
        </p:txBody>
      </p:sp>
    </p:spTree>
    <p:extLst>
      <p:ext uri="{BB962C8B-B14F-4D97-AF65-F5344CB8AC3E}">
        <p14:creationId xmlns:p14="http://schemas.microsoft.com/office/powerpoint/2010/main" val="1623425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F488C-20C7-4AED-B84A-96E256146A3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C858021-3E12-45C3-88EC-AB319A70D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6671E7E-836C-41D4-AD9F-657FCF686A4A}"/>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5" name="Espace réservé du pied de page 4">
            <a:extLst>
              <a:ext uri="{FF2B5EF4-FFF2-40B4-BE49-F238E27FC236}">
                <a16:creationId xmlns:a16="http://schemas.microsoft.com/office/drawing/2014/main" id="{133830CC-BC54-434E-8904-938458FF22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2C0F83-71DA-4003-85FE-5A6741362EFA}"/>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1087768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963B4A-A97E-49DF-8319-1C43859C65D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8AB1EDA-A647-4280-A2FB-976C287566E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FBD735-2BEA-408E-A88E-7AEA80B613C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4E33971-3BA2-4182-A84F-242C6107868C}"/>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6" name="Espace réservé du pied de page 5">
            <a:extLst>
              <a:ext uri="{FF2B5EF4-FFF2-40B4-BE49-F238E27FC236}">
                <a16:creationId xmlns:a16="http://schemas.microsoft.com/office/drawing/2014/main" id="{75BB5A44-0F21-42EE-8C6B-FD283283CD9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130160A-F1D3-490E-99A6-0DA7263804EC}"/>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3708445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2C7B3C-1483-4E7B-8A3A-266B4B0694B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9EB45A5-FCA3-43A8-9E94-9C0D087D5B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C613875-52AF-490D-85FD-D2AFBF35AE6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E786937-60B7-4DB5-9DE2-2BED8D3BF2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69AC1D7-9477-4899-9164-1628A59D744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5865273-F202-4253-B9F0-5DB174375143}"/>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8" name="Espace réservé du pied de page 7">
            <a:extLst>
              <a:ext uri="{FF2B5EF4-FFF2-40B4-BE49-F238E27FC236}">
                <a16:creationId xmlns:a16="http://schemas.microsoft.com/office/drawing/2014/main" id="{EC677C20-8C49-4F45-A4E7-0894B4A9C6F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2E8FCB2-598D-42B4-A055-3C3C76E02E69}"/>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264998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748B10-0F5B-4D7A-B0FD-59BC3C46A9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0E2766-1E01-4310-BF92-96D05CEB69C6}"/>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4" name="Espace réservé du pied de page 3">
            <a:extLst>
              <a:ext uri="{FF2B5EF4-FFF2-40B4-BE49-F238E27FC236}">
                <a16:creationId xmlns:a16="http://schemas.microsoft.com/office/drawing/2014/main" id="{BA7F7BE7-80B4-4524-8838-880B5963A8F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1226960-17AB-4AA9-B441-E18707AC2504}"/>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638469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A5BD030-71D1-42FA-AB21-7A3A8B425399}"/>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3" name="Espace réservé du pied de page 2">
            <a:extLst>
              <a:ext uri="{FF2B5EF4-FFF2-40B4-BE49-F238E27FC236}">
                <a16:creationId xmlns:a16="http://schemas.microsoft.com/office/drawing/2014/main" id="{3419D0E9-C87D-44C1-9E14-253E7187B06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182BC58-BE15-4E69-BEE1-27DC7F71BF14}"/>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233156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DD8FAA-F7D7-422C-A5B3-F033A03E982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12032EA-0DD6-4EA9-9B2C-3ECE0C15D2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1C574EE-02DA-46E3-9ECE-EF01C7D0D9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8342CA-ADD7-46F3-B99D-31A8182FABB3}"/>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6" name="Espace réservé du pied de page 5">
            <a:extLst>
              <a:ext uri="{FF2B5EF4-FFF2-40B4-BE49-F238E27FC236}">
                <a16:creationId xmlns:a16="http://schemas.microsoft.com/office/drawing/2014/main" id="{AE3C4D09-9180-4F79-B712-D02AE2C602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971CB73-F682-4F2C-889D-3A4CD64C2CAF}"/>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384001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D5F9AD-A75A-45D4-A995-1C5CD97C7FE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1166ADB-AD67-4CA5-A74D-80F50A66D4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3B82AAE-A84D-41A7-8DEC-A08DD85BE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D7DFB0C-D41F-4F3F-92D0-6BAA565F49F6}"/>
              </a:ext>
            </a:extLst>
          </p:cNvPr>
          <p:cNvSpPr>
            <a:spLocks noGrp="1"/>
          </p:cNvSpPr>
          <p:nvPr>
            <p:ph type="dt" sz="half" idx="10"/>
          </p:nvPr>
        </p:nvSpPr>
        <p:spPr/>
        <p:txBody>
          <a:bodyPr/>
          <a:lstStyle/>
          <a:p>
            <a:fld id="{9FCB5F25-A42C-4807-BDF8-0421174CBCB4}" type="datetimeFigureOut">
              <a:rPr lang="fr-FR" smtClean="0"/>
              <a:t>09/02/2022</a:t>
            </a:fld>
            <a:endParaRPr lang="fr-FR"/>
          </a:p>
        </p:txBody>
      </p:sp>
      <p:sp>
        <p:nvSpPr>
          <p:cNvPr id="6" name="Espace réservé du pied de page 5">
            <a:extLst>
              <a:ext uri="{FF2B5EF4-FFF2-40B4-BE49-F238E27FC236}">
                <a16:creationId xmlns:a16="http://schemas.microsoft.com/office/drawing/2014/main" id="{E03BCF3E-73E9-47B3-9B31-8F922566AE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D47481-DCA1-40D1-BD05-FF41B054B17A}"/>
              </a:ext>
            </a:extLst>
          </p:cNvPr>
          <p:cNvSpPr>
            <a:spLocks noGrp="1"/>
          </p:cNvSpPr>
          <p:nvPr>
            <p:ph type="sldNum" sz="quarter" idx="12"/>
          </p:nvPr>
        </p:nvSpPr>
        <p:spPr/>
        <p:txBody>
          <a:bodyPr/>
          <a:lstStyle/>
          <a:p>
            <a:fld id="{8B28A585-4439-4F3F-8A3C-1881AF6FC54E}" type="slidenum">
              <a:rPr lang="fr-FR" smtClean="0"/>
              <a:t>‹N°›</a:t>
            </a:fld>
            <a:endParaRPr lang="fr-FR"/>
          </a:p>
        </p:txBody>
      </p:sp>
    </p:spTree>
    <p:extLst>
      <p:ext uri="{BB962C8B-B14F-4D97-AF65-F5344CB8AC3E}">
        <p14:creationId xmlns:p14="http://schemas.microsoft.com/office/powerpoint/2010/main" val="8721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1FBEBF-3305-4C31-967C-9DD407052C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2566F04-0CA0-4B4B-8E68-902F5C4E21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ECED36-4C29-4597-9525-62C4D97A6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CB5F25-A42C-4807-BDF8-0421174CBCB4}" type="datetimeFigureOut">
              <a:rPr lang="fr-FR" smtClean="0"/>
              <a:t>09/02/2022</a:t>
            </a:fld>
            <a:endParaRPr lang="fr-FR"/>
          </a:p>
        </p:txBody>
      </p:sp>
      <p:sp>
        <p:nvSpPr>
          <p:cNvPr id="5" name="Espace réservé du pied de page 4">
            <a:extLst>
              <a:ext uri="{FF2B5EF4-FFF2-40B4-BE49-F238E27FC236}">
                <a16:creationId xmlns:a16="http://schemas.microsoft.com/office/drawing/2014/main" id="{122F9DE2-9FD0-4936-9583-F203B4FE7C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C98A3BB-898E-4DC2-8AC4-8AF905D53F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28A585-4439-4F3F-8A3C-1881AF6FC54E}" type="slidenum">
              <a:rPr lang="fr-FR" smtClean="0"/>
              <a:t>‹N°›</a:t>
            </a:fld>
            <a:endParaRPr lang="fr-FR"/>
          </a:p>
        </p:txBody>
      </p:sp>
    </p:spTree>
    <p:extLst>
      <p:ext uri="{BB962C8B-B14F-4D97-AF65-F5344CB8AC3E}">
        <p14:creationId xmlns:p14="http://schemas.microsoft.com/office/powerpoint/2010/main" val="147860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D8287-8F78-5A4D-999A-3C87DBAC025C}" type="datetimeFigureOut">
              <a:rPr lang="fr-FR" smtClean="0"/>
              <a:t>09/02/2022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EB959-09FB-4843-ABC5-7E3F9C457176}" type="slidenum">
              <a:rPr lang="fr-FR" smtClean="0"/>
              <a:t>‹N°›</a:t>
            </a:fld>
            <a:endParaRPr lang="fr-FR"/>
          </a:p>
        </p:txBody>
      </p:sp>
    </p:spTree>
    <p:extLst>
      <p:ext uri="{BB962C8B-B14F-4D97-AF65-F5344CB8AC3E}">
        <p14:creationId xmlns:p14="http://schemas.microsoft.com/office/powerpoint/2010/main" val="321887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BYQ5aBeg-IQ" TargetMode="External"/><Relationship Id="rId7"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hyperlink" Target="https://www.em-normandie.com/en/em-normandie-summer-school"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player.vimeo.com/video/472206128?app_id=122963" TargetMode="Externa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ideo" Target="https://www.youtube.com/embed/skGsyKQYyHw?feature=oembed" TargetMode="Externa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https://www.youtube.com/embed/BZlwGgKauXY?feature=oembed"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video" Target="https://www.youtube.com/embed/Zcix0ezL2r8?feature=oembed" TargetMode="Externa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https://www.youtube.com/embed/1lu8OeWbzWU?feature=oembed" TargetMode="Externa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7.xml"/><Relationship Id="rId7"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ideo" Target="https://www.youtube.com/embed/yV2HSv-dwEI?feature=oembed" TargetMode="Externa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KPgSYmFXfGs?feature=oembed" TargetMode="Externa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dRbws0-HVwE?feature=oembed" TargetMode="Externa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1.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ideo" Target="https://www.youtube.com/embed/xU1f55wIvYA?feature=oembed" TargetMode="Externa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hyperlink" Target="https://www.em-normandie.com/en/international-students#exchange-programme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3HYDB7FvReI?feature=oembed" TargetMode="External"/><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UaLezc7NH-M" TargetMode="External"/><Relationship Id="rId2" Type="http://schemas.openxmlformats.org/officeDocument/2006/relationships/slideLayout" Target="../slideLayouts/slideLayout7.xml"/><Relationship Id="rId1" Type="http://schemas.openxmlformats.org/officeDocument/2006/relationships/video" Target="https://www.youtube.com/embed/PQx1aSE-YNM?feature=oembed" TargetMode="Externa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www.instagram.com/international_council_paris/" TargetMode="External"/><Relationship Id="rId13" Type="http://schemas.openxmlformats.org/officeDocument/2006/relationships/image" Target="../media/image63.jpeg"/><Relationship Id="rId3" Type="http://schemas.openxmlformats.org/officeDocument/2006/relationships/hyperlink" Target="https://www.instagram.com/international_council_lehavre/" TargetMode="External"/><Relationship Id="rId7" Type="http://schemas.openxmlformats.org/officeDocument/2006/relationships/hyperlink" Target="mailto:ic.caen@em-normandie.fr" TargetMode="External"/><Relationship Id="rId12" Type="http://schemas.openxmlformats.org/officeDocument/2006/relationships/image" Target="../media/image62.jpeg"/><Relationship Id="rId2" Type="http://schemas.openxmlformats.org/officeDocument/2006/relationships/hyperlink" Target="https://www.facebook.com/INTERNATIONAL.COUNCIL.LH" TargetMode="External"/><Relationship Id="rId1" Type="http://schemas.openxmlformats.org/officeDocument/2006/relationships/slideLayout" Target="../slideLayouts/slideLayout7.xml"/><Relationship Id="rId6" Type="http://schemas.openxmlformats.org/officeDocument/2006/relationships/hyperlink" Target="https://www.instagram.com/international_council_caen/" TargetMode="External"/><Relationship Id="rId11" Type="http://schemas.openxmlformats.org/officeDocument/2006/relationships/hyperlink" Target="mailto:ic.oxford@em-normandie.fr" TargetMode="External"/><Relationship Id="rId5" Type="http://schemas.openxmlformats.org/officeDocument/2006/relationships/hyperlink" Target="https://www.facebook.com/InternationalStudentsCouncilEM" TargetMode="External"/><Relationship Id="rId10" Type="http://schemas.openxmlformats.org/officeDocument/2006/relationships/hyperlink" Target="https://www.instagram.com/international_council_oxford/" TargetMode="External"/><Relationship Id="rId4" Type="http://schemas.openxmlformats.org/officeDocument/2006/relationships/hyperlink" Target="mailto:ic.lehavre@em-normandie.fr" TargetMode="External"/><Relationship Id="rId9" Type="http://schemas.openxmlformats.org/officeDocument/2006/relationships/hyperlink" Target="https://www.facebook.com/ICO.EMNormandie" TargetMode="External"/><Relationship Id="rId1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8v2iyZk8VSU?feature=oembed" TargetMode="External"/><Relationship Id="rId5" Type="http://schemas.openxmlformats.org/officeDocument/2006/relationships/hyperlink" Target="https://youtu.be/8v2iyZk8VSU" TargetMode="Externa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hyperlink" Target="https://youtu.be/3HYDB7FvReI" TargetMode="Externa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hyperlink" Target="mailto:incoming@em-normandie.fr" TargetMode="Externa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65.png"/><Relationship Id="rId5" Type="http://schemas.openxmlformats.org/officeDocument/2006/relationships/hyperlink" Target="https://www.em-normandie.com/en/international-students#exchange-programmes" TargetMode="External"/><Relationship Id="rId4" Type="http://schemas.openxmlformats.org/officeDocument/2006/relationships/hyperlink" Target="mailto:incoming@em-normandie.fr"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em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4.xml"/><Relationship Id="rId7" Type="http://schemas.openxmlformats.org/officeDocument/2006/relationships/image" Target="../media/image1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em-normandie.com/en/bachelor-international-management" TargetMode="External"/><Relationship Id="rId7"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hyperlink" Target="https://alumni.emnormandie.com/fr/" TargetMode="External"/><Relationship Id="rId5" Type="http://schemas.openxmlformats.org/officeDocument/2006/relationships/hyperlink" Target="https://www.em-normandie.com/en/specialised-masters-ms-master-science-msc-and-postgraduate-programmes" TargetMode="External"/><Relationship Id="rId4" Type="http://schemas.openxmlformats.org/officeDocument/2006/relationships/hyperlink" Target="https://www.em-normandie.com/en/master-management"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em-normandie.com/sites/default/files/2021-08/course-offer-2021-2022.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82A106-888C-9C44-9947-C71676C368C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82400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2E500E74-DCD9-1142-A8AD-03B9345B83A5}"/>
              </a:ext>
            </a:extLst>
          </p:cNvPr>
          <p:cNvPicPr>
            <a:picLocks noChangeAspect="1"/>
          </p:cNvPicPr>
          <p:nvPr/>
        </p:nvPicPr>
        <p:blipFill rotWithShape="1">
          <a:blip r:embed="rId2">
            <a:alphaModFix amt="43000"/>
          </a:blip>
          <a:srcRect l="5452" t="9641" r="75149" b="9641"/>
          <a:stretch/>
        </p:blipFill>
        <p:spPr>
          <a:xfrm>
            <a:off x="7360980" y="2045711"/>
            <a:ext cx="3149556" cy="3808591"/>
          </a:xfrm>
          <a:prstGeom prst="rect">
            <a:avLst/>
          </a:prstGeom>
        </p:spPr>
      </p:pic>
      <p:pic>
        <p:nvPicPr>
          <p:cNvPr id="26" name="Image 25">
            <a:extLst>
              <a:ext uri="{FF2B5EF4-FFF2-40B4-BE49-F238E27FC236}">
                <a16:creationId xmlns:a16="http://schemas.microsoft.com/office/drawing/2014/main" id="{75F81F8B-FCFD-BE49-BE06-B06DEA6BD67F}"/>
              </a:ext>
            </a:extLst>
          </p:cNvPr>
          <p:cNvPicPr>
            <a:picLocks noChangeAspect="1"/>
          </p:cNvPicPr>
          <p:nvPr/>
        </p:nvPicPr>
        <p:blipFill rotWithShape="1">
          <a:blip r:embed="rId2">
            <a:alphaModFix amt="42000"/>
          </a:blip>
          <a:srcRect l="5452" t="9641" r="75149" b="9641"/>
          <a:stretch/>
        </p:blipFill>
        <p:spPr>
          <a:xfrm>
            <a:off x="908685" y="2048929"/>
            <a:ext cx="3232547" cy="3808591"/>
          </a:xfrm>
          <a:prstGeom prst="rect">
            <a:avLst/>
          </a:prstGeom>
        </p:spPr>
      </p:pic>
      <p:pic>
        <p:nvPicPr>
          <p:cNvPr id="21" name="Image 20">
            <a:extLst>
              <a:ext uri="{FF2B5EF4-FFF2-40B4-BE49-F238E27FC236}">
                <a16:creationId xmlns:a16="http://schemas.microsoft.com/office/drawing/2014/main" id="{288C66D8-3C31-7149-AE15-4080B7F1EBE6}"/>
              </a:ext>
            </a:extLst>
          </p:cNvPr>
          <p:cNvPicPr>
            <a:picLocks noChangeAspect="1"/>
          </p:cNvPicPr>
          <p:nvPr/>
        </p:nvPicPr>
        <p:blipFill rotWithShape="1">
          <a:blip r:embed="rId2"/>
          <a:srcRect l="5452" t="9641" r="75149" b="9641"/>
          <a:stretch/>
        </p:blipFill>
        <p:spPr>
          <a:xfrm>
            <a:off x="4119162" y="1762784"/>
            <a:ext cx="3232547" cy="4406703"/>
          </a:xfrm>
          <a:prstGeom prst="rect">
            <a:avLst/>
          </a:prstGeom>
        </p:spPr>
      </p:pic>
      <p:sp>
        <p:nvSpPr>
          <p:cNvPr id="9" name="ZoneTexte 8">
            <a:extLst>
              <a:ext uri="{FF2B5EF4-FFF2-40B4-BE49-F238E27FC236}">
                <a16:creationId xmlns:a16="http://schemas.microsoft.com/office/drawing/2014/main" id="{BB45961B-ABBF-0A43-855D-705765F161E4}"/>
              </a:ext>
            </a:extLst>
          </p:cNvPr>
          <p:cNvSpPr txBox="1"/>
          <p:nvPr/>
        </p:nvSpPr>
        <p:spPr>
          <a:xfrm>
            <a:off x="1481533" y="3628736"/>
            <a:ext cx="2583249" cy="830997"/>
          </a:xfrm>
          <a:prstGeom prst="rect">
            <a:avLst/>
          </a:prstGeom>
          <a:noFill/>
        </p:spPr>
        <p:txBody>
          <a:bodyPr wrap="square" rtlCol="0">
            <a:spAutoFit/>
          </a:bodyPr>
          <a:lstStyle/>
          <a:p>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5th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International Marketing and Business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Financial Data Management</a:t>
            </a:r>
          </a:p>
        </p:txBody>
      </p:sp>
      <p:sp>
        <p:nvSpPr>
          <p:cNvPr id="15" name="ZoneTexte 14">
            <a:extLst>
              <a:ext uri="{FF2B5EF4-FFF2-40B4-BE49-F238E27FC236}">
                <a16:creationId xmlns:a16="http://schemas.microsoft.com/office/drawing/2014/main" id="{6B09A5DD-FC44-CD4E-80B9-5EEFF24FD8A0}"/>
              </a:ext>
            </a:extLst>
          </p:cNvPr>
          <p:cNvSpPr txBox="1"/>
          <p:nvPr/>
        </p:nvSpPr>
        <p:spPr>
          <a:xfrm>
            <a:off x="979846" y="3263514"/>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Caen</a:t>
            </a:r>
          </a:p>
        </p:txBody>
      </p:sp>
      <p:cxnSp>
        <p:nvCxnSpPr>
          <p:cNvPr id="23" name="Connecteur droit 22">
            <a:extLst>
              <a:ext uri="{FF2B5EF4-FFF2-40B4-BE49-F238E27FC236}">
                <a16:creationId xmlns:a16="http://schemas.microsoft.com/office/drawing/2014/main" id="{D4EAE716-0296-B54D-A44C-ABA1200698DB}"/>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9536628-9631-6843-B7AB-472587586983}"/>
              </a:ext>
            </a:extLst>
          </p:cNvPr>
          <p:cNvPicPr>
            <a:picLocks noChangeAspect="1"/>
          </p:cNvPicPr>
          <p:nvPr/>
        </p:nvPicPr>
        <p:blipFill>
          <a:blip r:embed="rId3"/>
          <a:stretch>
            <a:fillRect/>
          </a:stretch>
        </p:blipFill>
        <p:spPr>
          <a:xfrm>
            <a:off x="11606145" y="6125115"/>
            <a:ext cx="585855" cy="585855"/>
          </a:xfrm>
          <a:prstGeom prst="rect">
            <a:avLst/>
          </a:prstGeom>
        </p:spPr>
      </p:pic>
      <p:sp>
        <p:nvSpPr>
          <p:cNvPr id="27" name="Ellipse 26">
            <a:extLst>
              <a:ext uri="{FF2B5EF4-FFF2-40B4-BE49-F238E27FC236}">
                <a16:creationId xmlns:a16="http://schemas.microsoft.com/office/drawing/2014/main" id="{9E49697A-045B-6D40-90E9-37389AED1805}"/>
              </a:ext>
            </a:extLst>
          </p:cNvPr>
          <p:cNvSpPr/>
          <p:nvPr/>
        </p:nvSpPr>
        <p:spPr>
          <a:xfrm>
            <a:off x="2046646" y="2169480"/>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3F0F54FA-CBB6-C340-941A-EC62511B11BC}"/>
              </a:ext>
            </a:extLst>
          </p:cNvPr>
          <p:cNvPicPr>
            <a:picLocks noChangeAspect="1"/>
          </p:cNvPicPr>
          <p:nvPr/>
        </p:nvPicPr>
        <p:blipFill>
          <a:blip r:embed="rId4"/>
          <a:stretch>
            <a:fillRect/>
          </a:stretch>
        </p:blipFill>
        <p:spPr>
          <a:xfrm>
            <a:off x="2193246" y="2309159"/>
            <a:ext cx="785496" cy="785496"/>
          </a:xfrm>
          <a:prstGeom prst="rect">
            <a:avLst/>
          </a:prstGeom>
        </p:spPr>
      </p:pic>
      <p:sp>
        <p:nvSpPr>
          <p:cNvPr id="38" name="ZoneTexte 37">
            <a:extLst>
              <a:ext uri="{FF2B5EF4-FFF2-40B4-BE49-F238E27FC236}">
                <a16:creationId xmlns:a16="http://schemas.microsoft.com/office/drawing/2014/main" id="{F75B5D85-842B-3B43-87A8-52C2DD6CACD8}"/>
              </a:ext>
            </a:extLst>
          </p:cNvPr>
          <p:cNvSpPr txBox="1"/>
          <p:nvPr/>
        </p:nvSpPr>
        <p:spPr>
          <a:xfrm>
            <a:off x="4669835" y="3103668"/>
            <a:ext cx="2753978" cy="1569660"/>
          </a:xfrm>
          <a:prstGeom prst="rect">
            <a:avLst/>
          </a:prstGeom>
          <a:noFill/>
        </p:spPr>
        <p:txBody>
          <a:bodyPr wrap="square" rtlCol="0">
            <a:spAutoFit/>
          </a:bodyPr>
          <a:lstStyle/>
          <a:p>
            <a:pPr>
              <a:defRPr/>
            </a:pPr>
            <a:r>
              <a:rPr lang="en-US" sz="1200" b="1" dirty="0">
                <a:solidFill>
                  <a:schemeClr val="bg1"/>
                </a:solidFill>
              </a:rPr>
              <a:t>Master in Management </a:t>
            </a:r>
            <a:r>
              <a:rPr lang="fr-FR" sz="1200" b="1" dirty="0">
                <a:solidFill>
                  <a:schemeClr val="bg1"/>
                </a:solidFill>
              </a:rPr>
              <a:t>–</a:t>
            </a:r>
            <a:r>
              <a:rPr lang="en-US" sz="1200" b="1" dirty="0">
                <a:solidFill>
                  <a:schemeClr val="bg1"/>
                </a:solidFill>
              </a:rPr>
              <a:t> 4th year </a:t>
            </a:r>
          </a:p>
          <a:p>
            <a:pPr>
              <a:defRPr/>
            </a:pPr>
            <a:r>
              <a:rPr lang="fr-FR" sz="1200" dirty="0">
                <a:solidFill>
                  <a:schemeClr val="bg1"/>
                </a:solidFill>
              </a:rPr>
              <a:t>International Management (Global Track)</a:t>
            </a:r>
            <a:endParaRPr kumimoji="0" lang="fr-FR" sz="1200" b="0" i="0" u="none" strike="noStrike" kern="1200" cap="none" spc="0" normalizeH="0" baseline="0" noProof="0" dirty="0">
              <a:ln>
                <a:noFill/>
              </a:ln>
              <a:solidFill>
                <a:schemeClr val="bg1"/>
              </a:solidFill>
              <a:effectLst/>
              <a:uLnTx/>
              <a:uFillTx/>
              <a:ea typeface="+mn-ea"/>
              <a:cs typeface="+mn-cs"/>
            </a:endParaRPr>
          </a:p>
          <a:p>
            <a:pPr>
              <a:defRPr/>
            </a:pPr>
            <a:endParaRPr lang="en-US" sz="1200" b="1" dirty="0">
              <a:solidFill>
                <a:schemeClr val="bg1"/>
              </a:solidFill>
            </a:endParaRPr>
          </a:p>
          <a:p>
            <a:pPr>
              <a:defRPr/>
            </a:pPr>
            <a:r>
              <a:rPr lang="en-US" sz="1200" b="1" dirty="0">
                <a:solidFill>
                  <a:schemeClr val="bg1"/>
                </a:solidFill>
              </a:rPr>
              <a:t>Master in Management – 5th year </a:t>
            </a:r>
          </a:p>
          <a:p>
            <a:pPr>
              <a:defRPr/>
            </a:pPr>
            <a:r>
              <a:rPr lang="fr-FR" sz="1200" dirty="0">
                <a:solidFill>
                  <a:schemeClr val="bg1"/>
                </a:solidFill>
              </a:rPr>
              <a:t>International Business</a:t>
            </a:r>
            <a:endParaRPr lang="fr-FR"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solidFill>
              </a:rPr>
              <a:t>International </a:t>
            </a:r>
            <a:r>
              <a:rPr lang="fr-FR" sz="1200" dirty="0" err="1">
                <a:solidFill>
                  <a:schemeClr val="bg1"/>
                </a:solidFill>
              </a:rPr>
              <a:t>Logistics</a:t>
            </a:r>
            <a:r>
              <a:rPr lang="fr-FR" sz="1200" dirty="0">
                <a:solidFill>
                  <a:schemeClr val="bg1"/>
                </a:solidFill>
              </a:rPr>
              <a:t> and Port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bg1"/>
                </a:solidFill>
              </a:rPr>
              <a:t>Supply</a:t>
            </a:r>
            <a:r>
              <a:rPr lang="fr-FR" sz="1200" dirty="0">
                <a:solidFill>
                  <a:schemeClr val="bg1"/>
                </a:solidFill>
              </a:rPr>
              <a:t> Chain Management</a:t>
            </a:r>
            <a:endParaRPr lang="fr-FR" sz="1200" b="1" dirty="0">
              <a:solidFill>
                <a:schemeClr val="bg1"/>
              </a:solidFill>
            </a:endParaRPr>
          </a:p>
        </p:txBody>
      </p:sp>
      <p:sp>
        <p:nvSpPr>
          <p:cNvPr id="39" name="Ellipse 38">
            <a:extLst>
              <a:ext uri="{FF2B5EF4-FFF2-40B4-BE49-F238E27FC236}">
                <a16:creationId xmlns:a16="http://schemas.microsoft.com/office/drawing/2014/main" id="{6DF0E92D-F96F-4442-91A7-6EBF5A7AD21E}"/>
              </a:ext>
            </a:extLst>
          </p:cNvPr>
          <p:cNvSpPr/>
          <p:nvPr/>
        </p:nvSpPr>
        <p:spPr>
          <a:xfrm>
            <a:off x="5279193" y="1800807"/>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6CF465D1-A312-2143-BB13-9392CC1D3CF1}"/>
              </a:ext>
            </a:extLst>
          </p:cNvPr>
          <p:cNvSpPr/>
          <p:nvPr/>
        </p:nvSpPr>
        <p:spPr>
          <a:xfrm>
            <a:off x="8447100" y="2096510"/>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9DECE82A-6942-4846-93AA-544608C2B629}"/>
              </a:ext>
            </a:extLst>
          </p:cNvPr>
          <p:cNvPicPr>
            <a:picLocks noChangeAspect="1"/>
          </p:cNvPicPr>
          <p:nvPr/>
        </p:nvPicPr>
        <p:blipFill>
          <a:blip r:embed="rId5"/>
          <a:stretch>
            <a:fillRect/>
          </a:stretch>
        </p:blipFill>
        <p:spPr>
          <a:xfrm>
            <a:off x="8580342" y="2236017"/>
            <a:ext cx="785668" cy="785668"/>
          </a:xfrm>
          <a:prstGeom prst="rect">
            <a:avLst/>
          </a:prstGeom>
        </p:spPr>
      </p:pic>
      <p:pic>
        <p:nvPicPr>
          <p:cNvPr id="45" name="Image 44" descr="Une image contenant signe, arrêt, dessin&#10;&#10;Description générée automatiquement">
            <a:extLst>
              <a:ext uri="{FF2B5EF4-FFF2-40B4-BE49-F238E27FC236}">
                <a16:creationId xmlns:a16="http://schemas.microsoft.com/office/drawing/2014/main" id="{562E9F4A-C203-F24B-AEED-DD3B6F485292}"/>
              </a:ext>
            </a:extLst>
          </p:cNvPr>
          <p:cNvPicPr>
            <a:picLocks noChangeAspect="1"/>
          </p:cNvPicPr>
          <p:nvPr/>
        </p:nvPicPr>
        <p:blipFill>
          <a:blip r:embed="rId6"/>
          <a:stretch>
            <a:fillRect/>
          </a:stretch>
        </p:blipFill>
        <p:spPr>
          <a:xfrm>
            <a:off x="5416624" y="1940315"/>
            <a:ext cx="785666" cy="785666"/>
          </a:xfrm>
          <a:prstGeom prst="rect">
            <a:avLst/>
          </a:prstGeom>
        </p:spPr>
      </p:pic>
      <p:sp>
        <p:nvSpPr>
          <p:cNvPr id="46" name="ZoneTexte 45">
            <a:extLst>
              <a:ext uri="{FF2B5EF4-FFF2-40B4-BE49-F238E27FC236}">
                <a16:creationId xmlns:a16="http://schemas.microsoft.com/office/drawing/2014/main" id="{9322A578-EDC9-084D-B5E7-4E3E4145AED6}"/>
              </a:ext>
            </a:extLst>
          </p:cNvPr>
          <p:cNvSpPr txBox="1"/>
          <p:nvPr/>
        </p:nvSpPr>
        <p:spPr>
          <a:xfrm>
            <a:off x="4200844" y="2849999"/>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Le Havre</a:t>
            </a:r>
          </a:p>
        </p:txBody>
      </p:sp>
      <p:sp>
        <p:nvSpPr>
          <p:cNvPr id="47" name="ZoneTexte 46">
            <a:extLst>
              <a:ext uri="{FF2B5EF4-FFF2-40B4-BE49-F238E27FC236}">
                <a16:creationId xmlns:a16="http://schemas.microsoft.com/office/drawing/2014/main" id="{BA36698F-EF59-C140-8504-A07271061040}"/>
              </a:ext>
            </a:extLst>
          </p:cNvPr>
          <p:cNvSpPr txBox="1"/>
          <p:nvPr/>
        </p:nvSpPr>
        <p:spPr>
          <a:xfrm>
            <a:off x="7368943" y="3191901"/>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Paris</a:t>
            </a:r>
          </a:p>
        </p:txBody>
      </p:sp>
      <p:sp>
        <p:nvSpPr>
          <p:cNvPr id="50" name="ZoneTexte 49">
            <a:extLst>
              <a:ext uri="{FF2B5EF4-FFF2-40B4-BE49-F238E27FC236}">
                <a16:creationId xmlns:a16="http://schemas.microsoft.com/office/drawing/2014/main" id="{7FBAD35B-7287-4F4E-9B20-40CF5DE49649}"/>
              </a:ext>
            </a:extLst>
          </p:cNvPr>
          <p:cNvSpPr txBox="1"/>
          <p:nvPr/>
        </p:nvSpPr>
        <p:spPr>
          <a:xfrm>
            <a:off x="1037969" y="634464"/>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GRADUATE PROGRAMMES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FRANCE</a:t>
            </a:r>
          </a:p>
        </p:txBody>
      </p:sp>
      <p:sp>
        <p:nvSpPr>
          <p:cNvPr id="51" name="Rectangle 50">
            <a:extLst>
              <a:ext uri="{FF2B5EF4-FFF2-40B4-BE49-F238E27FC236}">
                <a16:creationId xmlns:a16="http://schemas.microsoft.com/office/drawing/2014/main" id="{FE7E99A8-37B8-2F42-9A8A-24D01189924E}"/>
              </a:ext>
            </a:extLst>
          </p:cNvPr>
          <p:cNvSpPr/>
          <p:nvPr/>
        </p:nvSpPr>
        <p:spPr>
          <a:xfrm>
            <a:off x="790835" y="703611"/>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ED7C957B-E47E-4495-AED0-B19E45E19F9C}"/>
              </a:ext>
            </a:extLst>
          </p:cNvPr>
          <p:cNvPicPr>
            <a:picLocks noChangeAspect="1"/>
          </p:cNvPicPr>
          <p:nvPr/>
        </p:nvPicPr>
        <p:blipFill>
          <a:blip r:embed="rId7"/>
          <a:stretch>
            <a:fillRect/>
          </a:stretch>
        </p:blipFill>
        <p:spPr>
          <a:xfrm>
            <a:off x="1119744" y="3680167"/>
            <a:ext cx="307409" cy="307409"/>
          </a:xfrm>
          <a:prstGeom prst="rect">
            <a:avLst/>
          </a:prstGeom>
        </p:spPr>
      </p:pic>
      <p:sp>
        <p:nvSpPr>
          <p:cNvPr id="28" name="ZoneTexte 27">
            <a:extLst>
              <a:ext uri="{FF2B5EF4-FFF2-40B4-BE49-F238E27FC236}">
                <a16:creationId xmlns:a16="http://schemas.microsoft.com/office/drawing/2014/main" id="{E9962657-8370-44BF-8357-F128C71B030E}"/>
              </a:ext>
            </a:extLst>
          </p:cNvPr>
          <p:cNvSpPr txBox="1"/>
          <p:nvPr/>
        </p:nvSpPr>
        <p:spPr>
          <a:xfrm>
            <a:off x="1482219" y="4469307"/>
            <a:ext cx="25832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4th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Marketing, Finance or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Entrepreneurship</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5th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Information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Systems</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Digital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Entrepreneurship</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8FC71CED-9BA6-47D0-A30A-E2192CA1AE1F}"/>
              </a:ext>
            </a:extLst>
          </p:cNvPr>
          <p:cNvPicPr>
            <a:picLocks noChangeAspect="1"/>
          </p:cNvPicPr>
          <p:nvPr/>
        </p:nvPicPr>
        <p:blipFill>
          <a:blip r:embed="rId8"/>
          <a:stretch>
            <a:fillRect/>
          </a:stretch>
        </p:blipFill>
        <p:spPr>
          <a:xfrm>
            <a:off x="1119744" y="4521260"/>
            <a:ext cx="307409" cy="307409"/>
          </a:xfrm>
          <a:prstGeom prst="rect">
            <a:avLst/>
          </a:prstGeom>
        </p:spPr>
      </p:pic>
      <p:pic>
        <p:nvPicPr>
          <p:cNvPr id="29" name="Image 28">
            <a:extLst>
              <a:ext uri="{FF2B5EF4-FFF2-40B4-BE49-F238E27FC236}">
                <a16:creationId xmlns:a16="http://schemas.microsoft.com/office/drawing/2014/main" id="{14424BAA-2C0F-4746-AB42-C4B10C1A4DA3}"/>
              </a:ext>
            </a:extLst>
          </p:cNvPr>
          <p:cNvPicPr>
            <a:picLocks noChangeAspect="1"/>
          </p:cNvPicPr>
          <p:nvPr/>
        </p:nvPicPr>
        <p:blipFill>
          <a:blip r:embed="rId7"/>
          <a:stretch>
            <a:fillRect/>
          </a:stretch>
        </p:blipFill>
        <p:spPr>
          <a:xfrm>
            <a:off x="4298431" y="3146135"/>
            <a:ext cx="307409" cy="307409"/>
          </a:xfrm>
          <a:prstGeom prst="rect">
            <a:avLst/>
          </a:prstGeom>
        </p:spPr>
      </p:pic>
      <p:pic>
        <p:nvPicPr>
          <p:cNvPr id="30" name="Image 29">
            <a:extLst>
              <a:ext uri="{FF2B5EF4-FFF2-40B4-BE49-F238E27FC236}">
                <a16:creationId xmlns:a16="http://schemas.microsoft.com/office/drawing/2014/main" id="{2C01BDED-6B67-40DD-90FA-3E843062AEAD}"/>
              </a:ext>
            </a:extLst>
          </p:cNvPr>
          <p:cNvPicPr>
            <a:picLocks noChangeAspect="1"/>
          </p:cNvPicPr>
          <p:nvPr/>
        </p:nvPicPr>
        <p:blipFill>
          <a:blip r:embed="rId8"/>
          <a:stretch>
            <a:fillRect/>
          </a:stretch>
        </p:blipFill>
        <p:spPr>
          <a:xfrm>
            <a:off x="4303919" y="4736741"/>
            <a:ext cx="307409" cy="307409"/>
          </a:xfrm>
          <a:prstGeom prst="rect">
            <a:avLst/>
          </a:prstGeom>
        </p:spPr>
      </p:pic>
      <p:sp>
        <p:nvSpPr>
          <p:cNvPr id="31" name="ZoneTexte 30">
            <a:extLst>
              <a:ext uri="{FF2B5EF4-FFF2-40B4-BE49-F238E27FC236}">
                <a16:creationId xmlns:a16="http://schemas.microsoft.com/office/drawing/2014/main" id="{9A307872-0D1E-4C17-8951-FB5CFDAEA9AE}"/>
              </a:ext>
            </a:extLst>
          </p:cNvPr>
          <p:cNvSpPr txBox="1"/>
          <p:nvPr/>
        </p:nvSpPr>
        <p:spPr>
          <a:xfrm>
            <a:off x="7970110" y="3474490"/>
            <a:ext cx="2520915"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4th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Strategy</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and Consulting – Paris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5th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International Events Management* Digital Marketing in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Luxury</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and Lifestyle*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Strategy</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and Consulting</a:t>
            </a:r>
          </a:p>
        </p:txBody>
      </p:sp>
      <p:pic>
        <p:nvPicPr>
          <p:cNvPr id="32" name="Image 31">
            <a:extLst>
              <a:ext uri="{FF2B5EF4-FFF2-40B4-BE49-F238E27FC236}">
                <a16:creationId xmlns:a16="http://schemas.microsoft.com/office/drawing/2014/main" id="{7DA2C6C8-C033-42A8-9786-A9D3665DF67E}"/>
              </a:ext>
            </a:extLst>
          </p:cNvPr>
          <p:cNvPicPr>
            <a:picLocks noChangeAspect="1"/>
          </p:cNvPicPr>
          <p:nvPr/>
        </p:nvPicPr>
        <p:blipFill>
          <a:blip r:embed="rId8"/>
          <a:stretch>
            <a:fillRect/>
          </a:stretch>
        </p:blipFill>
        <p:spPr>
          <a:xfrm>
            <a:off x="7643344" y="5108812"/>
            <a:ext cx="307409" cy="322908"/>
          </a:xfrm>
          <a:prstGeom prst="rect">
            <a:avLst/>
          </a:prstGeom>
        </p:spPr>
      </p:pic>
      <p:sp>
        <p:nvSpPr>
          <p:cNvPr id="33" name="ZoneTexte 32">
            <a:extLst>
              <a:ext uri="{FF2B5EF4-FFF2-40B4-BE49-F238E27FC236}">
                <a16:creationId xmlns:a16="http://schemas.microsoft.com/office/drawing/2014/main" id="{970FF31B-B518-4307-AB6A-F6A9F740B225}"/>
              </a:ext>
            </a:extLst>
          </p:cNvPr>
          <p:cNvSpPr txBox="1"/>
          <p:nvPr/>
        </p:nvSpPr>
        <p:spPr>
          <a:xfrm>
            <a:off x="4683942" y="4653876"/>
            <a:ext cx="2647443" cy="1569660"/>
          </a:xfrm>
          <a:prstGeom prst="rect">
            <a:avLst/>
          </a:prstGeom>
          <a:noFill/>
        </p:spPr>
        <p:txBody>
          <a:bodyPr wrap="square" rtlCol="0">
            <a:spAutoFit/>
          </a:bodyPr>
          <a:lstStyle/>
          <a:p>
            <a:pPr>
              <a:defRPr/>
            </a:pPr>
            <a:r>
              <a:rPr lang="en-US" sz="1200" b="1" dirty="0">
                <a:solidFill>
                  <a:schemeClr val="bg1"/>
                </a:solidFill>
              </a:rPr>
              <a:t>Master in Management – 4th year </a:t>
            </a:r>
          </a:p>
          <a:p>
            <a:pPr>
              <a:defRPr/>
            </a:pPr>
            <a:r>
              <a:rPr lang="en-US" sz="1200" dirty="0">
                <a:solidFill>
                  <a:schemeClr val="bg1"/>
                </a:solidFill>
              </a:rPr>
              <a:t>Marketing, Finance or Logistics</a:t>
            </a:r>
          </a:p>
          <a:p>
            <a:pPr>
              <a:defRPr/>
            </a:pPr>
            <a:endParaRPr lang="en-US" sz="1200" dirty="0">
              <a:solidFill>
                <a:schemeClr val="bg1"/>
              </a:solidFill>
            </a:endParaRPr>
          </a:p>
          <a:p>
            <a:pPr>
              <a:defRPr/>
            </a:pPr>
            <a:r>
              <a:rPr lang="en-US" sz="1200" b="1" dirty="0">
                <a:solidFill>
                  <a:schemeClr val="bg1"/>
                </a:solidFill>
              </a:rPr>
              <a:t>Master in Management – 5th year </a:t>
            </a:r>
          </a:p>
          <a:p>
            <a:pPr>
              <a:defRPr/>
            </a:pPr>
            <a:r>
              <a:rPr lang="en-US" sz="1200" dirty="0">
                <a:solidFill>
                  <a:schemeClr val="bg1"/>
                </a:solidFill>
              </a:rPr>
              <a:t>Audit and Finance </a:t>
            </a:r>
          </a:p>
          <a:p>
            <a:pPr>
              <a:defRPr/>
            </a:pPr>
            <a:r>
              <a:rPr lang="en-US" sz="1200" dirty="0">
                <a:solidFill>
                  <a:schemeClr val="bg1"/>
                </a:solidFill>
              </a:rPr>
              <a:t>Supply Chain, Logistics and Innovations</a:t>
            </a:r>
          </a:p>
          <a:p>
            <a:pPr>
              <a:defRPr/>
            </a:pPr>
            <a:r>
              <a:rPr lang="en-US" sz="1200" dirty="0">
                <a:solidFill>
                  <a:schemeClr val="bg1"/>
                </a:solidFill>
              </a:rPr>
              <a:t>Marketing Strategy and Commercial Development </a:t>
            </a:r>
          </a:p>
        </p:txBody>
      </p:sp>
      <p:pic>
        <p:nvPicPr>
          <p:cNvPr id="34" name="Image 33">
            <a:extLst>
              <a:ext uri="{FF2B5EF4-FFF2-40B4-BE49-F238E27FC236}">
                <a16:creationId xmlns:a16="http://schemas.microsoft.com/office/drawing/2014/main" id="{9ADEC5D0-5C33-48DC-8963-B5408D45517A}"/>
              </a:ext>
            </a:extLst>
          </p:cNvPr>
          <p:cNvPicPr>
            <a:picLocks noChangeAspect="1"/>
          </p:cNvPicPr>
          <p:nvPr/>
        </p:nvPicPr>
        <p:blipFill>
          <a:blip r:embed="rId7"/>
          <a:stretch>
            <a:fillRect/>
          </a:stretch>
        </p:blipFill>
        <p:spPr>
          <a:xfrm>
            <a:off x="7618743" y="3495871"/>
            <a:ext cx="307409" cy="307409"/>
          </a:xfrm>
          <a:prstGeom prst="rect">
            <a:avLst/>
          </a:prstGeom>
        </p:spPr>
      </p:pic>
      <p:sp>
        <p:nvSpPr>
          <p:cNvPr id="35" name="ZoneTexte 34">
            <a:extLst>
              <a:ext uri="{FF2B5EF4-FFF2-40B4-BE49-F238E27FC236}">
                <a16:creationId xmlns:a16="http://schemas.microsoft.com/office/drawing/2014/main" id="{B847017E-7D2C-4A86-9B0E-8F094525A65E}"/>
              </a:ext>
            </a:extLst>
          </p:cNvPr>
          <p:cNvSpPr txBox="1"/>
          <p:nvPr/>
        </p:nvSpPr>
        <p:spPr>
          <a:xfrm>
            <a:off x="7988486" y="5124438"/>
            <a:ext cx="2764525" cy="646331"/>
          </a:xfrm>
          <a:prstGeom prst="rect">
            <a:avLst/>
          </a:prstGeom>
          <a:noFill/>
        </p:spPr>
        <p:txBody>
          <a:bodyPr wrap="square">
            <a:spAutoFit/>
          </a:bodyPr>
          <a:lstStyle/>
          <a:p>
            <a:r>
              <a:rPr lang="fr-FR" sz="1200" b="1" dirty="0">
                <a:solidFill>
                  <a:schemeClr val="bg1"/>
                </a:solidFill>
              </a:rPr>
              <a:t>Master in Management – 5th </a:t>
            </a:r>
            <a:r>
              <a:rPr lang="fr-FR" sz="1200" b="1" dirty="0" err="1">
                <a:solidFill>
                  <a:schemeClr val="bg1"/>
                </a:solidFill>
              </a:rPr>
              <a:t>year</a:t>
            </a:r>
            <a:r>
              <a:rPr lang="fr-FR" sz="1200" b="1" dirty="0">
                <a:solidFill>
                  <a:schemeClr val="bg1"/>
                </a:solidFill>
              </a:rPr>
              <a:t> </a:t>
            </a:r>
          </a:p>
          <a:p>
            <a:r>
              <a:rPr lang="fr-FR" sz="1200" dirty="0">
                <a:solidFill>
                  <a:schemeClr val="bg1"/>
                </a:solidFill>
              </a:rPr>
              <a:t>Digital </a:t>
            </a:r>
            <a:r>
              <a:rPr lang="fr-FR" sz="1200" dirty="0" err="1">
                <a:solidFill>
                  <a:schemeClr val="bg1"/>
                </a:solidFill>
              </a:rPr>
              <a:t>Strategy</a:t>
            </a:r>
            <a:r>
              <a:rPr lang="fr-FR" sz="1200" dirty="0">
                <a:solidFill>
                  <a:schemeClr val="bg1"/>
                </a:solidFill>
              </a:rPr>
              <a:t> and Innovation </a:t>
            </a:r>
          </a:p>
          <a:p>
            <a:r>
              <a:rPr lang="fr-FR" sz="1200" dirty="0">
                <a:solidFill>
                  <a:schemeClr val="bg1"/>
                </a:solidFill>
              </a:rPr>
              <a:t>Human Resource management</a:t>
            </a:r>
          </a:p>
        </p:txBody>
      </p:sp>
      <p:sp>
        <p:nvSpPr>
          <p:cNvPr id="4" name="ZoneTexte 3">
            <a:extLst>
              <a:ext uri="{FF2B5EF4-FFF2-40B4-BE49-F238E27FC236}">
                <a16:creationId xmlns:a16="http://schemas.microsoft.com/office/drawing/2014/main" id="{8789BBC4-9D0D-40AB-A1CA-0E3A57DDEB8C}"/>
              </a:ext>
            </a:extLst>
          </p:cNvPr>
          <p:cNvSpPr txBox="1"/>
          <p:nvPr/>
        </p:nvSpPr>
        <p:spPr>
          <a:xfrm>
            <a:off x="8855840" y="6235795"/>
            <a:ext cx="2750305" cy="276999"/>
          </a:xfrm>
          <a:prstGeom prst="rect">
            <a:avLst/>
          </a:prstGeom>
          <a:noFill/>
        </p:spPr>
        <p:txBody>
          <a:bodyPr wrap="none" rtlCol="0">
            <a:spAutoFit/>
          </a:bodyPr>
          <a:lstStyle/>
          <a:p>
            <a:r>
              <a:rPr lang="fr-FR" sz="1200" i="1" dirty="0">
                <a:solidFill>
                  <a:schemeClr val="bg1"/>
                </a:solidFill>
              </a:rPr>
              <a:t>*</a:t>
            </a:r>
            <a:r>
              <a:rPr lang="fr-FR" sz="1200" i="1" dirty="0" err="1">
                <a:solidFill>
                  <a:schemeClr val="bg1"/>
                </a:solidFill>
              </a:rPr>
              <a:t>Available</a:t>
            </a:r>
            <a:r>
              <a:rPr lang="fr-FR" sz="1200" i="1" dirty="0">
                <a:solidFill>
                  <a:schemeClr val="bg1"/>
                </a:solidFill>
              </a:rPr>
              <a:t> </a:t>
            </a:r>
            <a:r>
              <a:rPr lang="fr-FR" sz="1200" i="1" dirty="0" err="1">
                <a:solidFill>
                  <a:schemeClr val="bg1"/>
                </a:solidFill>
              </a:rPr>
              <a:t>only</a:t>
            </a:r>
            <a:r>
              <a:rPr lang="fr-FR" sz="1200" i="1" dirty="0">
                <a:solidFill>
                  <a:schemeClr val="bg1"/>
                </a:solidFill>
              </a:rPr>
              <a:t> </a:t>
            </a:r>
            <a:r>
              <a:rPr lang="fr-FR" sz="1200" i="1" dirty="0" err="1">
                <a:solidFill>
                  <a:schemeClr val="bg1"/>
                </a:solidFill>
              </a:rPr>
              <a:t>during</a:t>
            </a:r>
            <a:r>
              <a:rPr lang="fr-FR" sz="1200" i="1" dirty="0">
                <a:solidFill>
                  <a:schemeClr val="bg1"/>
                </a:solidFill>
              </a:rPr>
              <a:t> the </a:t>
            </a:r>
            <a:r>
              <a:rPr lang="fr-FR" sz="1200" i="1" dirty="0" err="1">
                <a:solidFill>
                  <a:schemeClr val="bg1"/>
                </a:solidFill>
              </a:rPr>
              <a:t>fall</a:t>
            </a:r>
            <a:r>
              <a:rPr lang="fr-FR" sz="1200" i="1" dirty="0">
                <a:solidFill>
                  <a:schemeClr val="bg1"/>
                </a:solidFill>
              </a:rPr>
              <a:t> or full-</a:t>
            </a:r>
            <a:r>
              <a:rPr lang="fr-FR" sz="1200" i="1" dirty="0" err="1">
                <a:solidFill>
                  <a:schemeClr val="bg1"/>
                </a:solidFill>
              </a:rPr>
              <a:t>year</a:t>
            </a:r>
            <a:endParaRPr lang="fr-FR" sz="1200" i="1" dirty="0">
              <a:solidFill>
                <a:schemeClr val="bg1"/>
              </a:solidFill>
            </a:endParaRPr>
          </a:p>
        </p:txBody>
      </p:sp>
    </p:spTree>
    <p:extLst>
      <p:ext uri="{BB962C8B-B14F-4D97-AF65-F5344CB8AC3E}">
        <p14:creationId xmlns:p14="http://schemas.microsoft.com/office/powerpoint/2010/main" val="4150100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2E500E74-DCD9-1142-A8AD-03B9345B83A5}"/>
              </a:ext>
            </a:extLst>
          </p:cNvPr>
          <p:cNvPicPr>
            <a:picLocks noChangeAspect="1"/>
          </p:cNvPicPr>
          <p:nvPr/>
        </p:nvPicPr>
        <p:blipFill rotWithShape="1">
          <a:blip r:embed="rId2">
            <a:alphaModFix amt="43000"/>
          </a:blip>
          <a:srcRect l="5452" t="9641" r="75149" b="9641"/>
          <a:stretch/>
        </p:blipFill>
        <p:spPr>
          <a:xfrm>
            <a:off x="4326427" y="2025216"/>
            <a:ext cx="3149556" cy="3808591"/>
          </a:xfrm>
          <a:prstGeom prst="rect">
            <a:avLst/>
          </a:prstGeom>
        </p:spPr>
      </p:pic>
      <p:pic>
        <p:nvPicPr>
          <p:cNvPr id="26" name="Image 25">
            <a:extLst>
              <a:ext uri="{FF2B5EF4-FFF2-40B4-BE49-F238E27FC236}">
                <a16:creationId xmlns:a16="http://schemas.microsoft.com/office/drawing/2014/main" id="{75F81F8B-FCFD-BE49-BE06-B06DEA6BD67F}"/>
              </a:ext>
            </a:extLst>
          </p:cNvPr>
          <p:cNvPicPr>
            <a:picLocks noChangeAspect="1"/>
          </p:cNvPicPr>
          <p:nvPr/>
        </p:nvPicPr>
        <p:blipFill rotWithShape="1">
          <a:blip r:embed="rId2">
            <a:alphaModFix amt="42000"/>
          </a:blip>
          <a:srcRect l="5452" t="9641" r="75149" b="9641"/>
          <a:stretch/>
        </p:blipFill>
        <p:spPr>
          <a:xfrm>
            <a:off x="980155" y="2082925"/>
            <a:ext cx="3232547" cy="3808591"/>
          </a:xfrm>
          <a:prstGeom prst="rect">
            <a:avLst/>
          </a:prstGeom>
        </p:spPr>
      </p:pic>
      <p:sp>
        <p:nvSpPr>
          <p:cNvPr id="9" name="ZoneTexte 8">
            <a:extLst>
              <a:ext uri="{FF2B5EF4-FFF2-40B4-BE49-F238E27FC236}">
                <a16:creationId xmlns:a16="http://schemas.microsoft.com/office/drawing/2014/main" id="{BB45961B-ABBF-0A43-855D-705765F161E4}"/>
              </a:ext>
            </a:extLst>
          </p:cNvPr>
          <p:cNvSpPr txBox="1"/>
          <p:nvPr/>
        </p:nvSpPr>
        <p:spPr>
          <a:xfrm>
            <a:off x="1419796" y="4163446"/>
            <a:ext cx="282934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4th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International Management (Global Track)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Master in Management – 5th </a:t>
            </a:r>
            <a:r>
              <a:rPr kumimoji="0" lang="fr-FR" sz="1200" b="1" i="0" u="none" strike="noStrike" kern="1200" cap="none" spc="0" normalizeH="0" baseline="0" noProof="0" dirty="0" err="1">
                <a:ln>
                  <a:noFill/>
                </a:ln>
                <a:solidFill>
                  <a:prstClr val="white"/>
                </a:solidFill>
                <a:effectLst/>
                <a:uLnTx/>
                <a:uFillTx/>
                <a:latin typeface="Calibri" panose="020F0502020204030204"/>
                <a:ea typeface="+mn-ea"/>
                <a:cs typeface="+mn-cs"/>
              </a:rPr>
              <a:t>year</a:t>
            </a:r>
            <a:r>
              <a:rPr kumimoji="0" lang="fr-FR" sz="12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Banking, Finance and FinTech</a:t>
            </a:r>
          </a:p>
        </p:txBody>
      </p:sp>
      <p:sp>
        <p:nvSpPr>
          <p:cNvPr id="15" name="ZoneTexte 14">
            <a:extLst>
              <a:ext uri="{FF2B5EF4-FFF2-40B4-BE49-F238E27FC236}">
                <a16:creationId xmlns:a16="http://schemas.microsoft.com/office/drawing/2014/main" id="{6B09A5DD-FC44-CD4E-80B9-5EEFF24FD8A0}"/>
              </a:ext>
            </a:extLst>
          </p:cNvPr>
          <p:cNvSpPr txBox="1"/>
          <p:nvPr/>
        </p:nvSpPr>
        <p:spPr>
          <a:xfrm>
            <a:off x="977695" y="3754332"/>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Oxford</a:t>
            </a:r>
          </a:p>
        </p:txBody>
      </p:sp>
      <p:cxnSp>
        <p:nvCxnSpPr>
          <p:cNvPr id="23" name="Connecteur droit 22">
            <a:extLst>
              <a:ext uri="{FF2B5EF4-FFF2-40B4-BE49-F238E27FC236}">
                <a16:creationId xmlns:a16="http://schemas.microsoft.com/office/drawing/2014/main" id="{D4EAE716-0296-B54D-A44C-ABA1200698DB}"/>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9536628-9631-6843-B7AB-472587586983}"/>
              </a:ext>
            </a:extLst>
          </p:cNvPr>
          <p:cNvPicPr>
            <a:picLocks noChangeAspect="1"/>
          </p:cNvPicPr>
          <p:nvPr/>
        </p:nvPicPr>
        <p:blipFill>
          <a:blip r:embed="rId3"/>
          <a:stretch>
            <a:fillRect/>
          </a:stretch>
        </p:blipFill>
        <p:spPr>
          <a:xfrm>
            <a:off x="11606145" y="6125115"/>
            <a:ext cx="585855" cy="585855"/>
          </a:xfrm>
          <a:prstGeom prst="rect">
            <a:avLst/>
          </a:prstGeom>
        </p:spPr>
      </p:pic>
      <p:sp>
        <p:nvSpPr>
          <p:cNvPr id="27" name="Ellipse 26">
            <a:extLst>
              <a:ext uri="{FF2B5EF4-FFF2-40B4-BE49-F238E27FC236}">
                <a16:creationId xmlns:a16="http://schemas.microsoft.com/office/drawing/2014/main" id="{9E49697A-045B-6D40-90E9-37389AED1805}"/>
              </a:ext>
            </a:extLst>
          </p:cNvPr>
          <p:cNvSpPr/>
          <p:nvPr/>
        </p:nvSpPr>
        <p:spPr>
          <a:xfrm>
            <a:off x="2031678" y="2528369"/>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3F0F54FA-CBB6-C340-941A-EC62511B11BC}"/>
              </a:ext>
            </a:extLst>
          </p:cNvPr>
          <p:cNvPicPr>
            <a:picLocks noChangeAspect="1"/>
          </p:cNvPicPr>
          <p:nvPr/>
        </p:nvPicPr>
        <p:blipFill>
          <a:blip r:embed="rId4"/>
          <a:stretch>
            <a:fillRect/>
          </a:stretch>
        </p:blipFill>
        <p:spPr>
          <a:xfrm>
            <a:off x="2178278" y="2668048"/>
            <a:ext cx="785496" cy="785496"/>
          </a:xfrm>
          <a:prstGeom prst="rect">
            <a:avLst/>
          </a:prstGeom>
        </p:spPr>
      </p:pic>
      <p:sp>
        <p:nvSpPr>
          <p:cNvPr id="42" name="Ellipse 41">
            <a:extLst>
              <a:ext uri="{FF2B5EF4-FFF2-40B4-BE49-F238E27FC236}">
                <a16:creationId xmlns:a16="http://schemas.microsoft.com/office/drawing/2014/main" id="{6CF465D1-A312-2143-BB13-9392CC1D3CF1}"/>
              </a:ext>
            </a:extLst>
          </p:cNvPr>
          <p:cNvSpPr/>
          <p:nvPr/>
        </p:nvSpPr>
        <p:spPr>
          <a:xfrm>
            <a:off x="5368697" y="2509824"/>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9DECE82A-6942-4846-93AA-544608C2B629}"/>
              </a:ext>
            </a:extLst>
          </p:cNvPr>
          <p:cNvPicPr>
            <a:picLocks noChangeAspect="1"/>
          </p:cNvPicPr>
          <p:nvPr/>
        </p:nvPicPr>
        <p:blipFill>
          <a:blip r:embed="rId5"/>
          <a:stretch>
            <a:fillRect/>
          </a:stretch>
        </p:blipFill>
        <p:spPr>
          <a:xfrm>
            <a:off x="5501939" y="2649331"/>
            <a:ext cx="785668" cy="785668"/>
          </a:xfrm>
          <a:prstGeom prst="rect">
            <a:avLst/>
          </a:prstGeom>
        </p:spPr>
      </p:pic>
      <p:sp>
        <p:nvSpPr>
          <p:cNvPr id="47" name="ZoneTexte 46">
            <a:extLst>
              <a:ext uri="{FF2B5EF4-FFF2-40B4-BE49-F238E27FC236}">
                <a16:creationId xmlns:a16="http://schemas.microsoft.com/office/drawing/2014/main" id="{BA36698F-EF59-C140-8504-A07271061040}"/>
              </a:ext>
            </a:extLst>
          </p:cNvPr>
          <p:cNvSpPr txBox="1"/>
          <p:nvPr/>
        </p:nvSpPr>
        <p:spPr>
          <a:xfrm>
            <a:off x="4238514" y="3735787"/>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Dublin</a:t>
            </a:r>
          </a:p>
        </p:txBody>
      </p:sp>
      <p:sp>
        <p:nvSpPr>
          <p:cNvPr id="50" name="ZoneTexte 49">
            <a:extLst>
              <a:ext uri="{FF2B5EF4-FFF2-40B4-BE49-F238E27FC236}">
                <a16:creationId xmlns:a16="http://schemas.microsoft.com/office/drawing/2014/main" id="{7FBAD35B-7287-4F4E-9B20-40CF5DE49649}"/>
              </a:ext>
            </a:extLst>
          </p:cNvPr>
          <p:cNvSpPr txBox="1"/>
          <p:nvPr/>
        </p:nvSpPr>
        <p:spPr>
          <a:xfrm>
            <a:off x="1037969" y="634464"/>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GRADUATE PROGRAMMES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UK &amp; IRELAND</a:t>
            </a:r>
          </a:p>
        </p:txBody>
      </p:sp>
      <p:sp>
        <p:nvSpPr>
          <p:cNvPr id="51" name="Rectangle 50">
            <a:extLst>
              <a:ext uri="{FF2B5EF4-FFF2-40B4-BE49-F238E27FC236}">
                <a16:creationId xmlns:a16="http://schemas.microsoft.com/office/drawing/2014/main" id="{FE7E99A8-37B8-2F42-9A8A-24D01189924E}"/>
              </a:ext>
            </a:extLst>
          </p:cNvPr>
          <p:cNvSpPr/>
          <p:nvPr/>
        </p:nvSpPr>
        <p:spPr>
          <a:xfrm>
            <a:off x="790835" y="703611"/>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ED7C957B-E47E-4495-AED0-B19E45E19F9C}"/>
              </a:ext>
            </a:extLst>
          </p:cNvPr>
          <p:cNvPicPr>
            <a:picLocks noChangeAspect="1"/>
          </p:cNvPicPr>
          <p:nvPr/>
        </p:nvPicPr>
        <p:blipFill>
          <a:blip r:embed="rId6"/>
          <a:stretch>
            <a:fillRect/>
          </a:stretch>
        </p:blipFill>
        <p:spPr>
          <a:xfrm>
            <a:off x="1119744" y="4219443"/>
            <a:ext cx="307409" cy="307409"/>
          </a:xfrm>
          <a:prstGeom prst="rect">
            <a:avLst/>
          </a:prstGeom>
        </p:spPr>
      </p:pic>
      <p:sp>
        <p:nvSpPr>
          <p:cNvPr id="33" name="ZoneTexte 32">
            <a:extLst>
              <a:ext uri="{FF2B5EF4-FFF2-40B4-BE49-F238E27FC236}">
                <a16:creationId xmlns:a16="http://schemas.microsoft.com/office/drawing/2014/main" id="{50FBE432-FBA7-44B9-BE60-4B1B26338DC7}"/>
              </a:ext>
            </a:extLst>
          </p:cNvPr>
          <p:cNvSpPr txBox="1"/>
          <p:nvPr/>
        </p:nvSpPr>
        <p:spPr>
          <a:xfrm>
            <a:off x="4892733" y="4163446"/>
            <a:ext cx="2583249"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Master in Management </a:t>
            </a:r>
            <a:r>
              <a:rPr lang="fr-FR" sz="1200" b="1" dirty="0">
                <a:solidFill>
                  <a:schemeClr val="bg1"/>
                </a:solidFill>
              </a:rPr>
              <a:t>–</a:t>
            </a:r>
            <a:r>
              <a:rPr lang="en-US" sz="1200" b="1" dirty="0">
                <a:solidFill>
                  <a:schemeClr val="bg1"/>
                </a:solidFill>
              </a:rPr>
              <a:t> 4th year </a:t>
            </a:r>
          </a:p>
          <a:p>
            <a:pPr>
              <a:defRPr/>
            </a:pPr>
            <a:r>
              <a:rPr lang="fr-FR" sz="1200" dirty="0">
                <a:solidFill>
                  <a:schemeClr val="bg1"/>
                </a:solidFill>
              </a:rPr>
              <a:t>International Management (Global Track)</a:t>
            </a:r>
            <a:endParaRPr lang="fr-FR" sz="1200" b="1" dirty="0">
              <a:solidFill>
                <a:schemeClr val="bg1"/>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chemeClr val="bg1"/>
                </a:solidFill>
                <a:effectLst/>
                <a:uLnTx/>
                <a:uFillTx/>
                <a:ea typeface="+mn-ea"/>
                <a:cs typeface="+mn-cs"/>
              </a:rPr>
              <a:t> </a:t>
            </a:r>
            <a:endParaRPr kumimoji="0" lang="fr-FR" sz="1200" b="0" i="0" u="none" strike="noStrike" kern="1200" cap="none" spc="0" normalizeH="0" baseline="0" noProof="0" dirty="0">
              <a:ln>
                <a:noFill/>
              </a:ln>
              <a:solidFill>
                <a:schemeClr val="bg1"/>
              </a:solidFill>
              <a:effectLst/>
              <a:uLnTx/>
              <a:uFillTx/>
              <a:ea typeface="+mn-ea"/>
              <a:cs typeface="+mn-cs"/>
            </a:endParaRPr>
          </a:p>
          <a:p>
            <a:pPr>
              <a:defRPr/>
            </a:pPr>
            <a:r>
              <a:rPr lang="en-US" sz="1200" b="1" dirty="0">
                <a:solidFill>
                  <a:schemeClr val="bg1"/>
                </a:solidFill>
              </a:rPr>
              <a:t>Master in Management – 5th year </a:t>
            </a:r>
          </a:p>
          <a:p>
            <a:pPr>
              <a:defRPr/>
            </a:pPr>
            <a:r>
              <a:rPr lang="en-US" sz="1200" dirty="0">
                <a:solidFill>
                  <a:schemeClr val="bg1"/>
                </a:solidFill>
              </a:rPr>
              <a:t>Digital Sales</a:t>
            </a:r>
            <a:endParaRPr lang="en-US" sz="1200" b="1" dirty="0">
              <a:solidFill>
                <a:schemeClr val="bg1"/>
              </a:solidFill>
            </a:endParaRPr>
          </a:p>
          <a:p>
            <a:pPr>
              <a:defRPr/>
            </a:pPr>
            <a:r>
              <a:rPr lang="en-US" sz="1200" dirty="0">
                <a:solidFill>
                  <a:schemeClr val="bg1"/>
                </a:solidFill>
              </a:rPr>
              <a:t>Strategy and Consulting</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Image 33">
            <a:extLst>
              <a:ext uri="{FF2B5EF4-FFF2-40B4-BE49-F238E27FC236}">
                <a16:creationId xmlns:a16="http://schemas.microsoft.com/office/drawing/2014/main" id="{139250B5-B28A-4BE8-8218-B64DE0CB423B}"/>
              </a:ext>
            </a:extLst>
          </p:cNvPr>
          <p:cNvPicPr>
            <a:picLocks noChangeAspect="1"/>
          </p:cNvPicPr>
          <p:nvPr/>
        </p:nvPicPr>
        <p:blipFill>
          <a:blip r:embed="rId6"/>
          <a:stretch>
            <a:fillRect/>
          </a:stretch>
        </p:blipFill>
        <p:spPr>
          <a:xfrm>
            <a:off x="4548888" y="4258811"/>
            <a:ext cx="307409" cy="307409"/>
          </a:xfrm>
          <a:prstGeom prst="rect">
            <a:avLst/>
          </a:prstGeom>
        </p:spPr>
      </p:pic>
    </p:spTree>
    <p:extLst>
      <p:ext uri="{BB962C8B-B14F-4D97-AF65-F5344CB8AC3E}">
        <p14:creationId xmlns:p14="http://schemas.microsoft.com/office/powerpoint/2010/main" val="281151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0F23B2C5-11D3-4A1F-A808-B7F9AD9D9CF3}"/>
              </a:ext>
            </a:extLst>
          </p:cNvPr>
          <p:cNvPicPr>
            <a:picLocks noChangeAspect="1"/>
          </p:cNvPicPr>
          <p:nvPr/>
        </p:nvPicPr>
        <p:blipFill rotWithShape="1">
          <a:blip r:embed="rId2">
            <a:alphaModFix amt="43000"/>
          </a:blip>
          <a:srcRect l="5452" t="9641" r="75149" b="9641"/>
          <a:stretch/>
        </p:blipFill>
        <p:spPr>
          <a:xfrm>
            <a:off x="1185871" y="1831490"/>
            <a:ext cx="4968493" cy="3808591"/>
          </a:xfrm>
          <a:prstGeom prst="rect">
            <a:avLst/>
          </a:prstGeom>
        </p:spPr>
      </p:pic>
      <p:pic>
        <p:nvPicPr>
          <p:cNvPr id="22" name="Image 21">
            <a:extLst>
              <a:ext uri="{FF2B5EF4-FFF2-40B4-BE49-F238E27FC236}">
                <a16:creationId xmlns:a16="http://schemas.microsoft.com/office/drawing/2014/main" id="{2E500E74-DCD9-1142-A8AD-03B9345B83A5}"/>
              </a:ext>
            </a:extLst>
          </p:cNvPr>
          <p:cNvPicPr>
            <a:picLocks noChangeAspect="1"/>
          </p:cNvPicPr>
          <p:nvPr/>
        </p:nvPicPr>
        <p:blipFill rotWithShape="1">
          <a:blip r:embed="rId2">
            <a:alphaModFix amt="43000"/>
          </a:blip>
          <a:srcRect l="5452" t="9641" r="75149" b="9641"/>
          <a:stretch/>
        </p:blipFill>
        <p:spPr>
          <a:xfrm>
            <a:off x="6287607" y="1831491"/>
            <a:ext cx="4968493" cy="3808591"/>
          </a:xfrm>
          <a:prstGeom prst="rect">
            <a:avLst/>
          </a:prstGeom>
        </p:spPr>
      </p:pic>
      <p:sp>
        <p:nvSpPr>
          <p:cNvPr id="9" name="ZoneTexte 8">
            <a:extLst>
              <a:ext uri="{FF2B5EF4-FFF2-40B4-BE49-F238E27FC236}">
                <a16:creationId xmlns:a16="http://schemas.microsoft.com/office/drawing/2014/main" id="{BB45961B-ABBF-0A43-855D-705765F161E4}"/>
              </a:ext>
            </a:extLst>
          </p:cNvPr>
          <p:cNvSpPr txBox="1"/>
          <p:nvPr/>
        </p:nvSpPr>
        <p:spPr>
          <a:xfrm>
            <a:off x="1833232" y="3426551"/>
            <a:ext cx="3462922"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1-14 July in Le Havre, 15-28 July in Paris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1 to 2 courses, 6 to 12 ECTS credits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For undergraduate and graduate students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Gain insight in Business / Management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Benefit of corporate meetings and visits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Enjoy cultural activities and social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Develop your competencies, knowledge &amp; skills, cross-cultural sensitivity and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solidFill>
                <a:prstClr val="white"/>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Video and testimonials: </a:t>
            </a: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https://youtu.be/BYQ5aBeg-IQ</a:t>
            </a:r>
            <a:r>
              <a:rPr kumimoji="0" lang="en-US" sz="140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 name="ZoneTexte 14">
            <a:extLst>
              <a:ext uri="{FF2B5EF4-FFF2-40B4-BE49-F238E27FC236}">
                <a16:creationId xmlns:a16="http://schemas.microsoft.com/office/drawing/2014/main" id="{6B09A5DD-FC44-CD4E-80B9-5EEFF24FD8A0}"/>
              </a:ext>
            </a:extLst>
          </p:cNvPr>
          <p:cNvSpPr txBox="1"/>
          <p:nvPr/>
        </p:nvSpPr>
        <p:spPr>
          <a:xfrm>
            <a:off x="1833232" y="3062971"/>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hlinkClick r:id="rId4"/>
              </a:rPr>
              <a:t>Summer School 2022</a:t>
            </a:r>
            <a:endPar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3" name="Connecteur droit 22">
            <a:extLst>
              <a:ext uri="{FF2B5EF4-FFF2-40B4-BE49-F238E27FC236}">
                <a16:creationId xmlns:a16="http://schemas.microsoft.com/office/drawing/2014/main" id="{D4EAE716-0296-B54D-A44C-ABA1200698DB}"/>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9536628-9631-6843-B7AB-472587586983}"/>
              </a:ext>
            </a:extLst>
          </p:cNvPr>
          <p:cNvPicPr>
            <a:picLocks noChangeAspect="1"/>
          </p:cNvPicPr>
          <p:nvPr/>
        </p:nvPicPr>
        <p:blipFill>
          <a:blip r:embed="rId5"/>
          <a:stretch>
            <a:fillRect/>
          </a:stretch>
        </p:blipFill>
        <p:spPr>
          <a:xfrm>
            <a:off x="11606145" y="6125115"/>
            <a:ext cx="585855" cy="585855"/>
          </a:xfrm>
          <a:prstGeom prst="rect">
            <a:avLst/>
          </a:prstGeom>
        </p:spPr>
      </p:pic>
      <p:sp>
        <p:nvSpPr>
          <p:cNvPr id="27" name="Ellipse 26">
            <a:extLst>
              <a:ext uri="{FF2B5EF4-FFF2-40B4-BE49-F238E27FC236}">
                <a16:creationId xmlns:a16="http://schemas.microsoft.com/office/drawing/2014/main" id="{9E49697A-045B-6D40-90E9-37389AED1805}"/>
              </a:ext>
            </a:extLst>
          </p:cNvPr>
          <p:cNvSpPr/>
          <p:nvPr/>
        </p:nvSpPr>
        <p:spPr>
          <a:xfrm>
            <a:off x="2912618" y="1943418"/>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3F0F54FA-CBB6-C340-941A-EC62511B11BC}"/>
              </a:ext>
            </a:extLst>
          </p:cNvPr>
          <p:cNvPicPr>
            <a:picLocks noChangeAspect="1"/>
          </p:cNvPicPr>
          <p:nvPr/>
        </p:nvPicPr>
        <p:blipFill>
          <a:blip r:embed="rId6"/>
          <a:stretch>
            <a:fillRect/>
          </a:stretch>
        </p:blipFill>
        <p:spPr>
          <a:xfrm>
            <a:off x="3059218" y="2083097"/>
            <a:ext cx="785496" cy="785496"/>
          </a:xfrm>
          <a:prstGeom prst="rect">
            <a:avLst/>
          </a:prstGeom>
        </p:spPr>
      </p:pic>
      <p:sp>
        <p:nvSpPr>
          <p:cNvPr id="42" name="Ellipse 41">
            <a:extLst>
              <a:ext uri="{FF2B5EF4-FFF2-40B4-BE49-F238E27FC236}">
                <a16:creationId xmlns:a16="http://schemas.microsoft.com/office/drawing/2014/main" id="{6CF465D1-A312-2143-BB13-9392CC1D3CF1}"/>
              </a:ext>
            </a:extLst>
          </p:cNvPr>
          <p:cNvSpPr/>
          <p:nvPr/>
        </p:nvSpPr>
        <p:spPr>
          <a:xfrm>
            <a:off x="8360472" y="1943418"/>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9DECE82A-6942-4846-93AA-544608C2B629}"/>
              </a:ext>
            </a:extLst>
          </p:cNvPr>
          <p:cNvPicPr>
            <a:picLocks noChangeAspect="1"/>
          </p:cNvPicPr>
          <p:nvPr/>
        </p:nvPicPr>
        <p:blipFill>
          <a:blip r:embed="rId7"/>
          <a:stretch>
            <a:fillRect/>
          </a:stretch>
        </p:blipFill>
        <p:spPr>
          <a:xfrm>
            <a:off x="8493714" y="2082925"/>
            <a:ext cx="785668" cy="785668"/>
          </a:xfrm>
          <a:prstGeom prst="rect">
            <a:avLst/>
          </a:prstGeom>
        </p:spPr>
      </p:pic>
      <p:sp>
        <p:nvSpPr>
          <p:cNvPr id="47" name="ZoneTexte 46">
            <a:extLst>
              <a:ext uri="{FF2B5EF4-FFF2-40B4-BE49-F238E27FC236}">
                <a16:creationId xmlns:a16="http://schemas.microsoft.com/office/drawing/2014/main" id="{BA36698F-EF59-C140-8504-A07271061040}"/>
              </a:ext>
            </a:extLst>
          </p:cNvPr>
          <p:cNvSpPr txBox="1"/>
          <p:nvPr/>
        </p:nvSpPr>
        <p:spPr>
          <a:xfrm>
            <a:off x="7267813" y="3114990"/>
            <a:ext cx="363396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FF0000"/>
                </a:solidFill>
                <a:effectLst/>
                <a:uLnTx/>
                <a:uFillTx/>
                <a:latin typeface="Calibri" panose="020F0502020204030204"/>
                <a:ea typeface="+mn-ea"/>
                <a:cs typeface="+mn-cs"/>
              </a:rPr>
              <a:t>Tailor</a:t>
            </a: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-made short </a:t>
            </a:r>
            <a:r>
              <a:rPr kumimoji="0" lang="fr-FR" sz="1600" b="1" i="0" u="none" strike="noStrike" kern="1200" cap="none" spc="0" normalizeH="0" baseline="0" noProof="0" dirty="0" err="1">
                <a:ln>
                  <a:noFill/>
                </a:ln>
                <a:solidFill>
                  <a:srgbClr val="FF0000"/>
                </a:solidFill>
                <a:effectLst/>
                <a:uLnTx/>
                <a:uFillTx/>
                <a:latin typeface="Calibri" panose="020F0502020204030204"/>
                <a:ea typeface="+mn-ea"/>
                <a:cs typeface="+mn-cs"/>
              </a:rPr>
              <a:t>term</a:t>
            </a: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 programmes</a:t>
            </a:r>
          </a:p>
        </p:txBody>
      </p:sp>
      <p:sp>
        <p:nvSpPr>
          <p:cNvPr id="50" name="ZoneTexte 49">
            <a:extLst>
              <a:ext uri="{FF2B5EF4-FFF2-40B4-BE49-F238E27FC236}">
                <a16:creationId xmlns:a16="http://schemas.microsoft.com/office/drawing/2014/main" id="{7FBAD35B-7287-4F4E-9B20-40CF5DE49649}"/>
              </a:ext>
            </a:extLst>
          </p:cNvPr>
          <p:cNvSpPr txBox="1"/>
          <p:nvPr/>
        </p:nvSpPr>
        <p:spPr>
          <a:xfrm>
            <a:off x="1037969" y="634464"/>
            <a:ext cx="69321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SHORT TERM PROGRAMMES</a:t>
            </a:r>
          </a:p>
        </p:txBody>
      </p:sp>
      <p:sp>
        <p:nvSpPr>
          <p:cNvPr id="51" name="Rectangle 50">
            <a:extLst>
              <a:ext uri="{FF2B5EF4-FFF2-40B4-BE49-F238E27FC236}">
                <a16:creationId xmlns:a16="http://schemas.microsoft.com/office/drawing/2014/main" id="{FE7E99A8-37B8-2F42-9A8A-24D01189924E}"/>
              </a:ext>
            </a:extLst>
          </p:cNvPr>
          <p:cNvSpPr/>
          <p:nvPr/>
        </p:nvSpPr>
        <p:spPr>
          <a:xfrm>
            <a:off x="790835" y="703611"/>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ZoneTexte 32">
            <a:extLst>
              <a:ext uri="{FF2B5EF4-FFF2-40B4-BE49-F238E27FC236}">
                <a16:creationId xmlns:a16="http://schemas.microsoft.com/office/drawing/2014/main" id="{50FBE432-FBA7-44B9-BE60-4B1B26338DC7}"/>
              </a:ext>
            </a:extLst>
          </p:cNvPr>
          <p:cNvSpPr txBox="1"/>
          <p:nvPr/>
        </p:nvSpPr>
        <p:spPr>
          <a:xfrm>
            <a:off x="7526963" y="3534273"/>
            <a:ext cx="2898407"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rPr>
              <a:t>For undergraduate, graduate, Executive MBA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From 1-day </a:t>
            </a:r>
            <a:r>
              <a:rPr lang="en-US" sz="1400" dirty="0" err="1">
                <a:solidFill>
                  <a:schemeClr val="bg1"/>
                </a:solidFill>
              </a:rPr>
              <a:t>customised</a:t>
            </a:r>
            <a:r>
              <a:rPr lang="en-US" sz="1400" dirty="0">
                <a:solidFill>
                  <a:schemeClr val="bg1"/>
                </a:solidFill>
              </a:rPr>
              <a:t> seminars to 6-week seasonal schools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Combine academic input, corporate meetings as well as cultural activities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Services according to partners’ needs</a:t>
            </a:r>
          </a:p>
        </p:txBody>
      </p:sp>
      <p:sp>
        <p:nvSpPr>
          <p:cNvPr id="20" name="ZoneTexte 19">
            <a:extLst>
              <a:ext uri="{FF2B5EF4-FFF2-40B4-BE49-F238E27FC236}">
                <a16:creationId xmlns:a16="http://schemas.microsoft.com/office/drawing/2014/main" id="{453CF9C2-96EC-4D1D-B73F-9DA613B60424}"/>
              </a:ext>
            </a:extLst>
          </p:cNvPr>
          <p:cNvSpPr txBox="1"/>
          <p:nvPr/>
        </p:nvSpPr>
        <p:spPr>
          <a:xfrm>
            <a:off x="7867360" y="6061603"/>
            <a:ext cx="3661167" cy="461665"/>
          </a:xfrm>
          <a:prstGeom prst="rect">
            <a:avLst/>
          </a:prstGeom>
          <a:noFill/>
        </p:spPr>
        <p:txBody>
          <a:bodyPr wrap="square">
            <a:spAutoFit/>
          </a:bodyPr>
          <a:lstStyle/>
          <a:p>
            <a:pPr algn="r"/>
            <a:r>
              <a:rPr lang="fr-FR" sz="1200" i="1" dirty="0">
                <a:solidFill>
                  <a:schemeClr val="bg1"/>
                </a:solidFill>
              </a:rPr>
              <a:t>Contact: Adam </a:t>
            </a:r>
            <a:r>
              <a:rPr lang="fr-FR" sz="1200" i="1" dirty="0" err="1">
                <a:solidFill>
                  <a:schemeClr val="bg1"/>
                </a:solidFill>
              </a:rPr>
              <a:t>Aharram</a:t>
            </a:r>
            <a:r>
              <a:rPr lang="fr-FR" sz="1200" i="1" dirty="0">
                <a:solidFill>
                  <a:schemeClr val="bg1"/>
                </a:solidFill>
              </a:rPr>
              <a:t>, International Project Manager</a:t>
            </a:r>
          </a:p>
          <a:p>
            <a:pPr algn="r"/>
            <a:r>
              <a:rPr lang="fr-FR" sz="1200" i="1" dirty="0">
                <a:solidFill>
                  <a:schemeClr val="bg1"/>
                </a:solidFill>
              </a:rPr>
              <a:t>short-term@em-normandie.fr </a:t>
            </a:r>
          </a:p>
        </p:txBody>
      </p:sp>
    </p:spTree>
    <p:extLst>
      <p:ext uri="{BB962C8B-B14F-4D97-AF65-F5344CB8AC3E}">
        <p14:creationId xmlns:p14="http://schemas.microsoft.com/office/powerpoint/2010/main" val="1658810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5" name="Image 4" descr="Une image contenant texte, extérieur, crépuscule, plusieurs&#10;&#10;Description générée automatiquement">
            <a:extLst>
              <a:ext uri="{FF2B5EF4-FFF2-40B4-BE49-F238E27FC236}">
                <a16:creationId xmlns:a16="http://schemas.microsoft.com/office/drawing/2014/main" id="{98E199C6-ACBC-3045-A31C-7952B0CE5D15}"/>
              </a:ext>
            </a:extLst>
          </p:cNvPr>
          <p:cNvPicPr>
            <a:picLocks noChangeAspect="1"/>
          </p:cNvPicPr>
          <p:nvPr/>
        </p:nvPicPr>
        <p:blipFill>
          <a:blip r:embed="rId2"/>
          <a:stretch>
            <a:fillRect/>
          </a:stretch>
        </p:blipFill>
        <p:spPr>
          <a:xfrm>
            <a:off x="0" y="0"/>
            <a:ext cx="12192000" cy="6858000"/>
          </a:xfrm>
          <a:prstGeom prst="rect">
            <a:avLst/>
          </a:prstGeom>
        </p:spPr>
      </p:pic>
      <p:sp>
        <p:nvSpPr>
          <p:cNvPr id="21" name="ZoneTexte 20">
            <a:extLst>
              <a:ext uri="{FF2B5EF4-FFF2-40B4-BE49-F238E27FC236}">
                <a16:creationId xmlns:a16="http://schemas.microsoft.com/office/drawing/2014/main" id="{CF4A9754-4AF3-414F-B85D-2FB48377068C}"/>
              </a:ext>
            </a:extLst>
          </p:cNvPr>
          <p:cNvSpPr txBox="1"/>
          <p:nvPr/>
        </p:nvSpPr>
        <p:spPr>
          <a:xfrm>
            <a:off x="2629929" y="2287000"/>
            <a:ext cx="6932141" cy="836126"/>
          </a:xfrm>
          <a:prstGeom prst="rect">
            <a:avLst/>
          </a:prstGeom>
          <a:noFill/>
        </p:spPr>
        <p:txBody>
          <a:bodyPr wrap="square" rtlCol="0">
            <a:spAutoFit/>
          </a:bodyPr>
          <a:lstStyle/>
          <a:p>
            <a:pPr marL="0" marR="0" lvl="0" indent="0" algn="ctr" defTabSz="914400" rtl="0" eaLnBrk="1" fontAlgn="auto" latinLnBrk="0" hangingPunct="1">
              <a:lnSpc>
                <a:spcPts val="286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MADEOUTERSANS-THIN" panose="02000505000000020004" pitchFamily="2" charset="77"/>
                <a:ea typeface="+mn-ea"/>
                <a:cs typeface="+mn-cs"/>
              </a:rPr>
              <a:t>ONE SCHOOL </a:t>
            </a:r>
            <a:r>
              <a:rPr kumimoji="0" lang="fr-FR" sz="28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SIX CAMPUSES</a:t>
            </a:r>
            <a:endParaRPr kumimoji="0" lang="fr-FR" sz="2800" b="0" i="0" u="none" strike="noStrike" kern="1200" cap="none" spc="0" normalizeH="0" baseline="0" noProof="0" dirty="0">
              <a:ln>
                <a:noFill/>
              </a:ln>
              <a:solidFill>
                <a:prstClr val="white"/>
              </a:solidFill>
              <a:effectLst/>
              <a:uLnTx/>
              <a:uFillTx/>
              <a:latin typeface="MADEOUTERSANS-THIN" panose="02000505000000020004" pitchFamily="2" charset="77"/>
              <a:ea typeface="+mn-ea"/>
              <a:cs typeface="+mn-cs"/>
            </a:endParaRPr>
          </a:p>
          <a:p>
            <a:pPr marL="0" marR="0" lvl="0" indent="0" algn="ctr" defTabSz="914400" rtl="0" eaLnBrk="1" fontAlgn="auto" latinLnBrk="0" hangingPunct="1">
              <a:lnSpc>
                <a:spcPts val="2860"/>
              </a:lnSpc>
              <a:spcBef>
                <a:spcPts val="0"/>
              </a:spcBef>
              <a:spcAft>
                <a:spcPts val="0"/>
              </a:spcAft>
              <a:buClrTx/>
              <a:buSzTx/>
              <a:buFontTx/>
              <a:buNone/>
              <a:tabLst/>
              <a:defRPr/>
            </a:pPr>
            <a:endParaRPr kumimoji="0" lang="fr-FR" sz="28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p:txBody>
      </p:sp>
    </p:spTree>
    <p:extLst>
      <p:ext uri="{BB962C8B-B14F-4D97-AF65-F5344CB8AC3E}">
        <p14:creationId xmlns:p14="http://schemas.microsoft.com/office/powerpoint/2010/main" val="3174685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E6D066-F199-4823-9F9E-10867E074C5B}"/>
              </a:ext>
            </a:extLst>
          </p:cNvPr>
          <p:cNvSpPr txBox="1"/>
          <p:nvPr/>
        </p:nvSpPr>
        <p:spPr>
          <a:xfrm>
            <a:off x="8572788" y="2564371"/>
            <a:ext cx="3276410" cy="1477328"/>
          </a:xfrm>
          <a:prstGeom prst="rect">
            <a:avLst/>
          </a:prstGeom>
          <a:noFill/>
        </p:spPr>
        <p:txBody>
          <a:bodyPr wrap="none" rtlCol="0" anchor="ctr">
            <a:spAutoFit/>
          </a:bodyPr>
          <a:lstStyle/>
          <a:p>
            <a:pPr algn="ctr"/>
            <a:r>
              <a:rPr lang="fr-FR" b="1" dirty="0">
                <a:solidFill>
                  <a:srgbClr val="FF0000"/>
                </a:solidFill>
              </a:rPr>
              <a:t>3 </a:t>
            </a:r>
            <a:r>
              <a:rPr lang="fr-FR" b="1" dirty="0" err="1">
                <a:solidFill>
                  <a:srgbClr val="FF0000"/>
                </a:solidFill>
              </a:rPr>
              <a:t>reasons</a:t>
            </a:r>
            <a:r>
              <a:rPr lang="fr-FR" b="1" dirty="0">
                <a:solidFill>
                  <a:srgbClr val="FF0000"/>
                </a:solidFill>
              </a:rPr>
              <a:t> to </a:t>
            </a:r>
            <a:r>
              <a:rPr lang="fr-FR" b="1" dirty="0" err="1">
                <a:solidFill>
                  <a:srgbClr val="FF0000"/>
                </a:solidFill>
              </a:rPr>
              <a:t>study</a:t>
            </a:r>
            <a:r>
              <a:rPr lang="fr-FR" b="1" dirty="0">
                <a:solidFill>
                  <a:srgbClr val="FF0000"/>
                </a:solidFill>
              </a:rPr>
              <a:t> in Caen</a:t>
            </a:r>
          </a:p>
          <a:p>
            <a:pPr algn="ctr"/>
            <a:endParaRPr lang="fr-FR" dirty="0">
              <a:solidFill>
                <a:schemeClr val="bg1"/>
              </a:solidFill>
            </a:endParaRPr>
          </a:p>
          <a:p>
            <a:pPr marL="144000" algn="ctr"/>
            <a:r>
              <a:rPr lang="fr-FR" dirty="0">
                <a:solidFill>
                  <a:schemeClr val="bg1"/>
                </a:solidFill>
              </a:rPr>
              <a:t>Digital </a:t>
            </a:r>
            <a:r>
              <a:rPr lang="fr-FR" dirty="0" err="1">
                <a:solidFill>
                  <a:schemeClr val="bg1"/>
                </a:solidFill>
              </a:rPr>
              <a:t>Entrepreneurship</a:t>
            </a:r>
            <a:endParaRPr lang="fr-FR" dirty="0">
              <a:solidFill>
                <a:schemeClr val="bg1"/>
              </a:solidFill>
            </a:endParaRPr>
          </a:p>
          <a:p>
            <a:pPr marL="144000" algn="ctr"/>
            <a:r>
              <a:rPr lang="fr-FR" dirty="0">
                <a:solidFill>
                  <a:schemeClr val="bg1"/>
                </a:solidFill>
              </a:rPr>
              <a:t>International Marketing</a:t>
            </a:r>
          </a:p>
          <a:p>
            <a:pPr marL="144000" algn="ctr"/>
            <a:r>
              <a:rPr lang="fr-FR" dirty="0">
                <a:solidFill>
                  <a:schemeClr val="bg1"/>
                </a:solidFill>
              </a:rPr>
              <a:t>Start up </a:t>
            </a:r>
            <a:r>
              <a:rPr lang="fr-FR" dirty="0" err="1">
                <a:solidFill>
                  <a:schemeClr val="bg1"/>
                </a:solidFill>
              </a:rPr>
              <a:t>incubator</a:t>
            </a:r>
            <a:r>
              <a:rPr lang="fr-FR" dirty="0">
                <a:solidFill>
                  <a:schemeClr val="bg1"/>
                </a:solidFill>
              </a:rPr>
              <a:t> « La </a:t>
            </a:r>
            <a:r>
              <a:rPr lang="fr-FR" dirty="0" err="1">
                <a:solidFill>
                  <a:schemeClr val="bg1"/>
                </a:solidFill>
              </a:rPr>
              <a:t>Koloc</a:t>
            </a:r>
            <a:r>
              <a:rPr lang="fr-FR" dirty="0">
                <a:solidFill>
                  <a:schemeClr val="bg1"/>
                </a:solidFill>
              </a:rPr>
              <a:t> »</a:t>
            </a:r>
          </a:p>
        </p:txBody>
      </p:sp>
      <p:pic>
        <p:nvPicPr>
          <p:cNvPr id="5" name="Média en ligne 4" title="Visite du campus de Caen By RI">
            <a:hlinkClick r:id="" action="ppaction://media"/>
            <a:extLst>
              <a:ext uri="{FF2B5EF4-FFF2-40B4-BE49-F238E27FC236}">
                <a16:creationId xmlns:a16="http://schemas.microsoft.com/office/drawing/2014/main" id="{D8A4B2EC-60D6-4FD8-AB2B-33E36050C646}"/>
              </a:ext>
            </a:extLst>
          </p:cNvPr>
          <p:cNvPicPr>
            <a:picLocks noRot="1" noChangeAspect="1"/>
          </p:cNvPicPr>
          <p:nvPr>
            <a:videoFile r:link="rId1"/>
          </p:nvPr>
        </p:nvPicPr>
        <p:blipFill>
          <a:blip r:embed="rId4"/>
          <a:stretch>
            <a:fillRect/>
          </a:stretch>
        </p:blipFill>
        <p:spPr>
          <a:xfrm>
            <a:off x="597542" y="1492489"/>
            <a:ext cx="7531845" cy="4243293"/>
          </a:xfrm>
          <a:prstGeom prst="rect">
            <a:avLst/>
          </a:prstGeom>
        </p:spPr>
      </p:pic>
      <p:sp>
        <p:nvSpPr>
          <p:cNvPr id="16" name="ZoneTexte 15">
            <a:extLst>
              <a:ext uri="{FF2B5EF4-FFF2-40B4-BE49-F238E27FC236}">
                <a16:creationId xmlns:a16="http://schemas.microsoft.com/office/drawing/2014/main" id="{5E84180F-6AEC-4CC2-84E2-1C2671AAD1E2}"/>
              </a:ext>
            </a:extLst>
          </p:cNvPr>
          <p:cNvSpPr txBox="1"/>
          <p:nvPr/>
        </p:nvSpPr>
        <p:spPr>
          <a:xfrm>
            <a:off x="643120" y="283173"/>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CAEN (NORMANDY, 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Our campus</a:t>
            </a:r>
          </a:p>
        </p:txBody>
      </p:sp>
      <p:sp>
        <p:nvSpPr>
          <p:cNvPr id="17" name="Rectangle 16">
            <a:extLst>
              <a:ext uri="{FF2B5EF4-FFF2-40B4-BE49-F238E27FC236}">
                <a16:creationId xmlns:a16="http://schemas.microsoft.com/office/drawing/2014/main" id="{455214AE-A289-4B3C-B8B7-FFD7DE251EB2}"/>
              </a:ext>
            </a:extLst>
          </p:cNvPr>
          <p:cNvSpPr/>
          <p:nvPr/>
        </p:nvSpPr>
        <p:spPr>
          <a:xfrm>
            <a:off x="395986" y="352320"/>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800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rgbClr val="06166B"/>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A168FF40-B148-4C19-8148-48DF8A530608}"/>
              </a:ext>
            </a:extLst>
          </p:cNvPr>
          <p:cNvSpPr txBox="1"/>
          <p:nvPr/>
        </p:nvSpPr>
        <p:spPr>
          <a:xfrm>
            <a:off x="5938275" y="860312"/>
            <a:ext cx="2676626" cy="584775"/>
          </a:xfrm>
          <a:prstGeom prst="rect">
            <a:avLst/>
          </a:prstGeom>
          <a:noFill/>
        </p:spPr>
        <p:txBody>
          <a:bodyPr wrap="square">
            <a:spAutoFit/>
          </a:bodyPr>
          <a:lstStyle/>
          <a:p>
            <a:pPr algn="ctr"/>
            <a:r>
              <a:rPr lang="fr-FR" sz="1600" b="1" dirty="0">
                <a:solidFill>
                  <a:srgbClr val="FFFFFF"/>
                </a:solidFill>
              </a:rPr>
              <a:t>Go the </a:t>
            </a:r>
            <a:r>
              <a:rPr lang="fr-FR" sz="1600" b="1" dirty="0" err="1">
                <a:solidFill>
                  <a:srgbClr val="FFFFFF"/>
                </a:solidFill>
              </a:rPr>
              <a:t>farmers</a:t>
            </a:r>
            <a:r>
              <a:rPr lang="fr-FR" sz="1600" b="1" dirty="0">
                <a:solidFill>
                  <a:srgbClr val="FFFFFF"/>
                </a:solidFill>
              </a:rPr>
              <a:t>’ </a:t>
            </a:r>
            <a:r>
              <a:rPr lang="fr-FR" sz="1600" b="1" dirty="0" err="1">
                <a:solidFill>
                  <a:srgbClr val="FFFFFF"/>
                </a:solidFill>
              </a:rPr>
              <a:t>market</a:t>
            </a:r>
            <a:r>
              <a:rPr lang="fr-FR" sz="1600" b="1" dirty="0">
                <a:solidFill>
                  <a:srgbClr val="FFFFFF"/>
                </a:solidFill>
              </a:rPr>
              <a:t> on Sunday </a:t>
            </a:r>
            <a:r>
              <a:rPr lang="fr-FR" sz="1600" b="1" dirty="0" err="1">
                <a:solidFill>
                  <a:srgbClr val="FFFFFF"/>
                </a:solidFill>
              </a:rPr>
              <a:t>morning</a:t>
            </a:r>
            <a:endParaRPr lang="fr-FR" sz="1600" b="1" dirty="0">
              <a:solidFill>
                <a:srgbClr val="FFFFFF"/>
              </a:solidFill>
            </a:endParaRPr>
          </a:p>
        </p:txBody>
      </p:sp>
      <p:sp>
        <p:nvSpPr>
          <p:cNvPr id="11" name="ZoneTexte 10">
            <a:extLst>
              <a:ext uri="{FF2B5EF4-FFF2-40B4-BE49-F238E27FC236}">
                <a16:creationId xmlns:a16="http://schemas.microsoft.com/office/drawing/2014/main" id="{0CE01C77-799F-46A2-ACDE-5A1E711C8C0A}"/>
              </a:ext>
            </a:extLst>
          </p:cNvPr>
          <p:cNvSpPr txBox="1"/>
          <p:nvPr/>
        </p:nvSpPr>
        <p:spPr>
          <a:xfrm>
            <a:off x="9278851" y="3917351"/>
            <a:ext cx="2614303" cy="338554"/>
          </a:xfrm>
          <a:prstGeom prst="rect">
            <a:avLst/>
          </a:prstGeom>
          <a:noFill/>
        </p:spPr>
        <p:txBody>
          <a:bodyPr wrap="square">
            <a:spAutoFit/>
          </a:bodyPr>
          <a:lstStyle/>
          <a:p>
            <a:pPr algn="ctr"/>
            <a:r>
              <a:rPr lang="fr-FR" sz="1600" b="1" dirty="0">
                <a:solidFill>
                  <a:srgbClr val="FFFFFF"/>
                </a:solidFill>
              </a:rPr>
              <a:t>Go to the </a:t>
            </a:r>
            <a:r>
              <a:rPr lang="fr-FR" sz="1600" b="1" dirty="0" err="1">
                <a:solidFill>
                  <a:srgbClr val="FFFFFF"/>
                </a:solidFill>
              </a:rPr>
              <a:t>seaside</a:t>
            </a:r>
            <a:endParaRPr lang="fr-FR" sz="1600" b="1" dirty="0">
              <a:solidFill>
                <a:srgbClr val="FFFFFF"/>
              </a:solidFill>
            </a:endParaRPr>
          </a:p>
        </p:txBody>
      </p:sp>
      <p:sp>
        <p:nvSpPr>
          <p:cNvPr id="13" name="ZoneTexte 12">
            <a:extLst>
              <a:ext uri="{FF2B5EF4-FFF2-40B4-BE49-F238E27FC236}">
                <a16:creationId xmlns:a16="http://schemas.microsoft.com/office/drawing/2014/main" id="{44062E34-3936-4F1A-AB23-97FE4DDE7903}"/>
              </a:ext>
            </a:extLst>
          </p:cNvPr>
          <p:cNvSpPr txBox="1"/>
          <p:nvPr/>
        </p:nvSpPr>
        <p:spPr>
          <a:xfrm>
            <a:off x="5927191" y="3917351"/>
            <a:ext cx="2729061" cy="338554"/>
          </a:xfrm>
          <a:prstGeom prst="rect">
            <a:avLst/>
          </a:prstGeom>
          <a:noFill/>
        </p:spPr>
        <p:txBody>
          <a:bodyPr wrap="square">
            <a:spAutoFit/>
          </a:bodyPr>
          <a:lstStyle/>
          <a:p>
            <a:r>
              <a:rPr lang="fr-FR" sz="1600" b="1" dirty="0" err="1">
                <a:solidFill>
                  <a:srgbClr val="FFFFFF"/>
                </a:solidFill>
              </a:rPr>
              <a:t>Visit</a:t>
            </a:r>
            <a:r>
              <a:rPr lang="fr-FR" sz="1600" b="1" dirty="0">
                <a:solidFill>
                  <a:srgbClr val="FFFFFF"/>
                </a:solidFill>
              </a:rPr>
              <a:t> the Caen </a:t>
            </a:r>
            <a:r>
              <a:rPr lang="fr-FR" sz="1600" b="1" dirty="0" err="1">
                <a:solidFill>
                  <a:srgbClr val="FFFFFF"/>
                </a:solidFill>
              </a:rPr>
              <a:t>Memorial</a:t>
            </a:r>
            <a:r>
              <a:rPr lang="fr-FR" sz="1600" b="1" dirty="0">
                <a:solidFill>
                  <a:srgbClr val="FFFFFF"/>
                </a:solidFill>
              </a:rPr>
              <a:t> </a:t>
            </a:r>
          </a:p>
        </p:txBody>
      </p:sp>
      <p:sp>
        <p:nvSpPr>
          <p:cNvPr id="15" name="ZoneTexte 14">
            <a:extLst>
              <a:ext uri="{FF2B5EF4-FFF2-40B4-BE49-F238E27FC236}">
                <a16:creationId xmlns:a16="http://schemas.microsoft.com/office/drawing/2014/main" id="{B23E310A-9114-44B4-B6D5-AF3D49D17598}"/>
              </a:ext>
            </a:extLst>
          </p:cNvPr>
          <p:cNvSpPr txBox="1"/>
          <p:nvPr/>
        </p:nvSpPr>
        <p:spPr>
          <a:xfrm>
            <a:off x="9064713" y="873899"/>
            <a:ext cx="3042577" cy="584775"/>
          </a:xfrm>
          <a:prstGeom prst="rect">
            <a:avLst/>
          </a:prstGeom>
          <a:noFill/>
        </p:spPr>
        <p:txBody>
          <a:bodyPr wrap="square">
            <a:spAutoFit/>
          </a:bodyPr>
          <a:lstStyle/>
          <a:p>
            <a:pPr algn="ctr"/>
            <a:r>
              <a:rPr lang="fr-FR" sz="1600" b="1" dirty="0">
                <a:solidFill>
                  <a:srgbClr val="FFFFFF"/>
                </a:solidFill>
              </a:rPr>
              <a:t>Have a </a:t>
            </a:r>
            <a:r>
              <a:rPr lang="fr-FR" sz="1600" b="1" dirty="0" err="1">
                <a:solidFill>
                  <a:srgbClr val="FFFFFF"/>
                </a:solidFill>
              </a:rPr>
              <a:t>stroll</a:t>
            </a:r>
            <a:r>
              <a:rPr lang="fr-FR" sz="1600" b="1" dirty="0">
                <a:solidFill>
                  <a:srgbClr val="FFFFFF"/>
                </a:solidFill>
              </a:rPr>
              <a:t> in the Castle and pic-</a:t>
            </a:r>
            <a:r>
              <a:rPr lang="fr-FR" sz="1600" b="1" dirty="0" err="1">
                <a:solidFill>
                  <a:srgbClr val="FFFFFF"/>
                </a:solidFill>
              </a:rPr>
              <a:t>nic</a:t>
            </a:r>
            <a:r>
              <a:rPr lang="fr-FR" sz="1600" b="1" dirty="0">
                <a:solidFill>
                  <a:srgbClr val="FFFFFF"/>
                </a:solidFill>
              </a:rPr>
              <a:t> on the </a:t>
            </a:r>
            <a:r>
              <a:rPr lang="fr-FR" sz="1600" b="1" dirty="0" err="1">
                <a:solidFill>
                  <a:srgbClr val="FFFFFF"/>
                </a:solidFill>
              </a:rPr>
              <a:t>grass</a:t>
            </a:r>
            <a:endParaRPr lang="fr-FR" sz="1600" b="1" dirty="0">
              <a:solidFill>
                <a:srgbClr val="FFFFFF"/>
              </a:solidFill>
            </a:endParaRPr>
          </a:p>
        </p:txBody>
      </p:sp>
      <p:pic>
        <p:nvPicPr>
          <p:cNvPr id="5" name="Image 4">
            <a:extLst>
              <a:ext uri="{FF2B5EF4-FFF2-40B4-BE49-F238E27FC236}">
                <a16:creationId xmlns:a16="http://schemas.microsoft.com/office/drawing/2014/main" id="{9669F273-0F7A-43EB-9056-EA886742FB16}"/>
              </a:ext>
            </a:extLst>
          </p:cNvPr>
          <p:cNvPicPr>
            <a:picLocks noChangeAspect="1"/>
          </p:cNvPicPr>
          <p:nvPr/>
        </p:nvPicPr>
        <p:blipFill>
          <a:blip r:embed="rId4"/>
          <a:stretch>
            <a:fillRect/>
          </a:stretch>
        </p:blipFill>
        <p:spPr>
          <a:xfrm>
            <a:off x="548713" y="4475058"/>
            <a:ext cx="4431380" cy="2025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ZoneTexte 15">
            <a:extLst>
              <a:ext uri="{FF2B5EF4-FFF2-40B4-BE49-F238E27FC236}">
                <a16:creationId xmlns:a16="http://schemas.microsoft.com/office/drawing/2014/main" id="{5767F656-CD07-4DDC-8CCE-33F319840F20}"/>
              </a:ext>
            </a:extLst>
          </p:cNvPr>
          <p:cNvSpPr txBox="1"/>
          <p:nvPr/>
        </p:nvSpPr>
        <p:spPr>
          <a:xfrm>
            <a:off x="1337731" y="3917351"/>
            <a:ext cx="2631877" cy="338554"/>
          </a:xfrm>
          <a:prstGeom prst="rect">
            <a:avLst/>
          </a:prstGeom>
          <a:noFill/>
        </p:spPr>
        <p:txBody>
          <a:bodyPr wrap="square">
            <a:spAutoFit/>
          </a:bodyPr>
          <a:lstStyle/>
          <a:p>
            <a:pPr algn="ctr"/>
            <a:r>
              <a:rPr lang="fr-FR" sz="1600" b="1" dirty="0" err="1">
                <a:solidFill>
                  <a:srgbClr val="FFFFFF"/>
                </a:solidFill>
              </a:rPr>
              <a:t>Enjoy</a:t>
            </a:r>
            <a:r>
              <a:rPr lang="fr-FR" sz="1600" b="1" dirty="0">
                <a:solidFill>
                  <a:srgbClr val="FFFFFF"/>
                </a:solidFill>
              </a:rPr>
              <a:t> the River Orne</a:t>
            </a:r>
          </a:p>
        </p:txBody>
      </p:sp>
      <p:pic>
        <p:nvPicPr>
          <p:cNvPr id="8" name="Image 7">
            <a:extLst>
              <a:ext uri="{FF2B5EF4-FFF2-40B4-BE49-F238E27FC236}">
                <a16:creationId xmlns:a16="http://schemas.microsoft.com/office/drawing/2014/main" id="{AEAC4D02-B695-416C-A50C-F79CB01919F2}"/>
              </a:ext>
            </a:extLst>
          </p:cNvPr>
          <p:cNvPicPr>
            <a:picLocks noChangeAspect="1"/>
          </p:cNvPicPr>
          <p:nvPr/>
        </p:nvPicPr>
        <p:blipFill>
          <a:blip r:embed="rId5"/>
          <a:stretch>
            <a:fillRect/>
          </a:stretch>
        </p:blipFill>
        <p:spPr>
          <a:xfrm>
            <a:off x="5735568" y="1616031"/>
            <a:ext cx="3082040" cy="18340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a:extLst>
              <a:ext uri="{FF2B5EF4-FFF2-40B4-BE49-F238E27FC236}">
                <a16:creationId xmlns:a16="http://schemas.microsoft.com/office/drawing/2014/main" id="{4140AD72-4D81-4F28-B86D-D47EFC863450}"/>
              </a:ext>
            </a:extLst>
          </p:cNvPr>
          <p:cNvPicPr>
            <a:picLocks noChangeAspect="1"/>
          </p:cNvPicPr>
          <p:nvPr/>
        </p:nvPicPr>
        <p:blipFill rotWithShape="1">
          <a:blip r:embed="rId6"/>
          <a:srcRect l="3551" r="5123"/>
          <a:stretch/>
        </p:blipFill>
        <p:spPr>
          <a:xfrm>
            <a:off x="9121638" y="1625395"/>
            <a:ext cx="2928730" cy="1791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 17">
            <a:extLst>
              <a:ext uri="{FF2B5EF4-FFF2-40B4-BE49-F238E27FC236}">
                <a16:creationId xmlns:a16="http://schemas.microsoft.com/office/drawing/2014/main" id="{6F33EEB0-8BC0-40D5-94C1-3D28B16CC320}"/>
              </a:ext>
            </a:extLst>
          </p:cNvPr>
          <p:cNvPicPr>
            <a:picLocks noChangeAspect="1"/>
          </p:cNvPicPr>
          <p:nvPr/>
        </p:nvPicPr>
        <p:blipFill>
          <a:blip r:embed="rId7"/>
          <a:stretch>
            <a:fillRect/>
          </a:stretch>
        </p:blipFill>
        <p:spPr>
          <a:xfrm>
            <a:off x="5704517" y="4447504"/>
            <a:ext cx="3031795" cy="20526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a:extLst>
              <a:ext uri="{FF2B5EF4-FFF2-40B4-BE49-F238E27FC236}">
                <a16:creationId xmlns:a16="http://schemas.microsoft.com/office/drawing/2014/main" id="{2FD90045-B159-4C73-884D-71B95FE67E95}"/>
              </a:ext>
            </a:extLst>
          </p:cNvPr>
          <p:cNvPicPr>
            <a:picLocks noChangeAspect="1"/>
          </p:cNvPicPr>
          <p:nvPr/>
        </p:nvPicPr>
        <p:blipFill>
          <a:blip r:embed="rId8"/>
          <a:stretch>
            <a:fillRect/>
          </a:stretch>
        </p:blipFill>
        <p:spPr>
          <a:xfrm>
            <a:off x="9062439" y="4585655"/>
            <a:ext cx="2983379" cy="1791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Média en ligne 3" title="Caen Normandie   Et si vous étiez libres   vgb stgb">
            <a:hlinkClick r:id="" action="ppaction://media"/>
            <a:extLst>
              <a:ext uri="{FF2B5EF4-FFF2-40B4-BE49-F238E27FC236}">
                <a16:creationId xmlns:a16="http://schemas.microsoft.com/office/drawing/2014/main" id="{C3D0637A-B069-4FBF-95BF-8BF3A68B7819}"/>
              </a:ext>
            </a:extLst>
          </p:cNvPr>
          <p:cNvPicPr>
            <a:picLocks noRot="1" noChangeAspect="1"/>
          </p:cNvPicPr>
          <p:nvPr>
            <a:videoFile r:link="rId1"/>
          </p:nvPr>
        </p:nvPicPr>
        <p:blipFill>
          <a:blip r:embed="rId9"/>
          <a:stretch>
            <a:fillRect/>
          </a:stretch>
        </p:blipFill>
        <p:spPr>
          <a:xfrm>
            <a:off x="731224" y="1240561"/>
            <a:ext cx="4563934" cy="2567214"/>
          </a:xfrm>
          <a:prstGeom prst="rect">
            <a:avLst/>
          </a:prstGeom>
        </p:spPr>
      </p:pic>
      <p:sp>
        <p:nvSpPr>
          <p:cNvPr id="19" name="ZoneTexte 18">
            <a:extLst>
              <a:ext uri="{FF2B5EF4-FFF2-40B4-BE49-F238E27FC236}">
                <a16:creationId xmlns:a16="http://schemas.microsoft.com/office/drawing/2014/main" id="{6287973B-412C-429C-A5C0-127D5C445DF4}"/>
              </a:ext>
            </a:extLst>
          </p:cNvPr>
          <p:cNvSpPr txBox="1"/>
          <p:nvPr/>
        </p:nvSpPr>
        <p:spPr>
          <a:xfrm>
            <a:off x="482436" y="79973"/>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CAEN (NORMANDY, 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5 best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things</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to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experience</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21" name="Rectangle 20">
            <a:extLst>
              <a:ext uri="{FF2B5EF4-FFF2-40B4-BE49-F238E27FC236}">
                <a16:creationId xmlns:a16="http://schemas.microsoft.com/office/drawing/2014/main" id="{4C84A5D3-05F0-45BA-94D4-45767E030FA2}"/>
              </a:ext>
            </a:extLst>
          </p:cNvPr>
          <p:cNvSpPr/>
          <p:nvPr/>
        </p:nvSpPr>
        <p:spPr>
          <a:xfrm>
            <a:off x="235302" y="149120"/>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73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7" fill="hold" display="0">
                  <p:stCondLst>
                    <p:cond delay="indefinite"/>
                  </p:stCondLst>
                </p:cTn>
                <p:tgtEl>
                  <p:spTgt spid="4"/>
                </p:tgtEl>
              </p:cMediaNode>
            </p:video>
            <p:seq concurrent="1" nextAc="seek">
              <p:cTn id="78" restart="whenNotActive" fill="hold" evtFilter="cancelBubble" nodeType="interactiveSeq">
                <p:stCondLst>
                  <p:cond evt="onClick" delay="0">
                    <p:tgtEl>
                      <p:spTgt spid="4"/>
                    </p:tgtEl>
                  </p:cond>
                </p:stCondLst>
                <p:endSync evt="end" delay="0">
                  <p:rtn val="all"/>
                </p:endSync>
                <p:childTnLst>
                  <p:par>
                    <p:cTn id="79" fill="hold">
                      <p:stCondLst>
                        <p:cond delay="0"/>
                      </p:stCondLst>
                      <p:childTnLst>
                        <p:par>
                          <p:cTn id="80" fill="hold">
                            <p:stCondLst>
                              <p:cond delay="0"/>
                            </p:stCondLst>
                            <p:childTnLst>
                              <p:par>
                                <p:cTn id="81" presetID="2" presetClass="mediacall" presetSubtype="0" fill="hold" nodeType="clickEffect">
                                  <p:stCondLst>
                                    <p:cond delay="0"/>
                                  </p:stCondLst>
                                  <p:childTnLst>
                                    <p:cmd type="call" cmd="togglePause">
                                      <p:cBhvr>
                                        <p:cTn id="82"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11"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E6D066-F199-4823-9F9E-10867E074C5B}"/>
              </a:ext>
            </a:extLst>
          </p:cNvPr>
          <p:cNvSpPr txBox="1"/>
          <p:nvPr/>
        </p:nvSpPr>
        <p:spPr>
          <a:xfrm>
            <a:off x="7539149" y="2591687"/>
            <a:ext cx="4506162" cy="1477328"/>
          </a:xfrm>
          <a:prstGeom prst="rect">
            <a:avLst/>
          </a:prstGeom>
          <a:noFill/>
        </p:spPr>
        <p:txBody>
          <a:bodyPr wrap="square" rtlCol="0">
            <a:spAutoFit/>
          </a:bodyPr>
          <a:lstStyle/>
          <a:p>
            <a:pPr algn="ctr"/>
            <a:r>
              <a:rPr lang="fr-FR" b="1" dirty="0">
                <a:solidFill>
                  <a:srgbClr val="FF0000"/>
                </a:solidFill>
              </a:rPr>
              <a:t>3 </a:t>
            </a:r>
            <a:r>
              <a:rPr lang="fr-FR" b="1" dirty="0" err="1">
                <a:solidFill>
                  <a:srgbClr val="FF0000"/>
                </a:solidFill>
              </a:rPr>
              <a:t>reasons</a:t>
            </a:r>
            <a:r>
              <a:rPr lang="fr-FR" b="1" dirty="0">
                <a:solidFill>
                  <a:srgbClr val="FF0000"/>
                </a:solidFill>
              </a:rPr>
              <a:t> to </a:t>
            </a:r>
            <a:r>
              <a:rPr lang="fr-FR" b="1" dirty="0" err="1">
                <a:solidFill>
                  <a:srgbClr val="FF0000"/>
                </a:solidFill>
              </a:rPr>
              <a:t>study</a:t>
            </a:r>
            <a:r>
              <a:rPr lang="fr-FR" b="1" dirty="0">
                <a:solidFill>
                  <a:srgbClr val="FF0000"/>
                </a:solidFill>
              </a:rPr>
              <a:t> in Le Havre</a:t>
            </a:r>
          </a:p>
          <a:p>
            <a:pPr algn="ctr"/>
            <a:endParaRPr lang="fr-FR" dirty="0">
              <a:solidFill>
                <a:schemeClr val="bg1"/>
              </a:solidFill>
            </a:endParaRPr>
          </a:p>
          <a:p>
            <a:pPr marL="144000" algn="ctr"/>
            <a:r>
              <a:rPr lang="fr-FR" dirty="0" err="1">
                <a:solidFill>
                  <a:schemeClr val="bg1"/>
                </a:solidFill>
              </a:rPr>
              <a:t>Supply</a:t>
            </a:r>
            <a:r>
              <a:rPr lang="fr-FR" dirty="0">
                <a:solidFill>
                  <a:schemeClr val="bg1"/>
                </a:solidFill>
              </a:rPr>
              <a:t> </a:t>
            </a:r>
            <a:r>
              <a:rPr lang="fr-FR" dirty="0" err="1">
                <a:solidFill>
                  <a:schemeClr val="bg1"/>
                </a:solidFill>
              </a:rPr>
              <a:t>chain</a:t>
            </a:r>
            <a:r>
              <a:rPr lang="fr-FR" dirty="0">
                <a:solidFill>
                  <a:schemeClr val="bg1"/>
                </a:solidFill>
              </a:rPr>
              <a:t> management &amp; </a:t>
            </a:r>
            <a:r>
              <a:rPr lang="fr-FR" dirty="0" err="1">
                <a:solidFill>
                  <a:schemeClr val="bg1"/>
                </a:solidFill>
              </a:rPr>
              <a:t>logistics</a:t>
            </a:r>
            <a:endParaRPr lang="fr-FR" dirty="0">
              <a:solidFill>
                <a:schemeClr val="bg1"/>
              </a:solidFill>
            </a:endParaRPr>
          </a:p>
          <a:p>
            <a:pPr marL="144000" algn="ctr"/>
            <a:r>
              <a:rPr lang="fr-FR" dirty="0">
                <a:solidFill>
                  <a:schemeClr val="bg1"/>
                </a:solidFill>
              </a:rPr>
              <a:t>International Business</a:t>
            </a:r>
          </a:p>
          <a:p>
            <a:pPr marL="144000" algn="ctr"/>
            <a:r>
              <a:rPr lang="fr-FR" dirty="0">
                <a:solidFill>
                  <a:schemeClr val="bg1"/>
                </a:solidFill>
              </a:rPr>
              <a:t>Brand new campus in a </a:t>
            </a:r>
            <a:r>
              <a:rPr lang="fr-FR" dirty="0" err="1">
                <a:solidFill>
                  <a:schemeClr val="bg1"/>
                </a:solidFill>
              </a:rPr>
              <a:t>student</a:t>
            </a:r>
            <a:r>
              <a:rPr lang="fr-FR" dirty="0">
                <a:solidFill>
                  <a:schemeClr val="bg1"/>
                </a:solidFill>
              </a:rPr>
              <a:t> city</a:t>
            </a:r>
          </a:p>
        </p:txBody>
      </p:sp>
      <p:sp>
        <p:nvSpPr>
          <p:cNvPr id="20" name="ZoneTexte 19">
            <a:extLst>
              <a:ext uri="{FF2B5EF4-FFF2-40B4-BE49-F238E27FC236}">
                <a16:creationId xmlns:a16="http://schemas.microsoft.com/office/drawing/2014/main" id="{F249D7E5-899E-4C48-89B9-010FE89221FA}"/>
              </a:ext>
            </a:extLst>
          </p:cNvPr>
          <p:cNvSpPr txBox="1"/>
          <p:nvPr/>
        </p:nvSpPr>
        <p:spPr>
          <a:xfrm>
            <a:off x="607008" y="320118"/>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LE HAVRE (NORMANDY, 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Our campus</a:t>
            </a:r>
          </a:p>
        </p:txBody>
      </p:sp>
      <p:sp>
        <p:nvSpPr>
          <p:cNvPr id="21" name="Rectangle 20">
            <a:extLst>
              <a:ext uri="{FF2B5EF4-FFF2-40B4-BE49-F238E27FC236}">
                <a16:creationId xmlns:a16="http://schemas.microsoft.com/office/drawing/2014/main" id="{5691C97F-4DA5-4C29-982C-1ADAA2EF1E6E}"/>
              </a:ext>
            </a:extLst>
          </p:cNvPr>
          <p:cNvSpPr/>
          <p:nvPr/>
        </p:nvSpPr>
        <p:spPr>
          <a:xfrm>
            <a:off x="359874" y="38926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Média en ligne 5" title="New Le Havre campus : opening in September 2020">
            <a:hlinkClick r:id="" action="ppaction://media"/>
            <a:extLst>
              <a:ext uri="{FF2B5EF4-FFF2-40B4-BE49-F238E27FC236}">
                <a16:creationId xmlns:a16="http://schemas.microsoft.com/office/drawing/2014/main" id="{31D9BD82-F374-4966-9B99-E9D3FE86D567}"/>
              </a:ext>
            </a:extLst>
          </p:cNvPr>
          <p:cNvPicPr>
            <a:picLocks noRot="1" noChangeAspect="1"/>
          </p:cNvPicPr>
          <p:nvPr>
            <a:videoFile r:link="rId1"/>
          </p:nvPr>
        </p:nvPicPr>
        <p:blipFill>
          <a:blip r:embed="rId4"/>
          <a:stretch>
            <a:fillRect/>
          </a:stretch>
        </p:blipFill>
        <p:spPr>
          <a:xfrm>
            <a:off x="607008" y="1615344"/>
            <a:ext cx="7134256" cy="4030854"/>
          </a:xfrm>
          <a:prstGeom prst="rect">
            <a:avLst/>
          </a:prstGeom>
        </p:spPr>
      </p:pic>
    </p:spTree>
    <p:extLst>
      <p:ext uri="{BB962C8B-B14F-4D97-AF65-F5344CB8AC3E}">
        <p14:creationId xmlns:p14="http://schemas.microsoft.com/office/powerpoint/2010/main" val="327645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06166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D612D1E-A63C-4B2B-AF43-9766DC5D90D1}"/>
              </a:ext>
            </a:extLst>
          </p:cNvPr>
          <p:cNvSpPr txBox="1"/>
          <p:nvPr/>
        </p:nvSpPr>
        <p:spPr>
          <a:xfrm>
            <a:off x="6280355" y="731202"/>
            <a:ext cx="2584362" cy="338554"/>
          </a:xfrm>
          <a:prstGeom prst="rect">
            <a:avLst/>
          </a:prstGeom>
          <a:noFill/>
        </p:spPr>
        <p:txBody>
          <a:bodyPr wrap="none" rtlCol="0">
            <a:spAutoFit/>
          </a:bodyPr>
          <a:lstStyle/>
          <a:p>
            <a:pPr algn="ctr"/>
            <a:r>
              <a:rPr lang="fr-FR" sz="1600" b="1" dirty="0" err="1">
                <a:solidFill>
                  <a:srgbClr val="FFFFFF"/>
                </a:solidFill>
              </a:rPr>
              <a:t>Visit</a:t>
            </a:r>
            <a:r>
              <a:rPr lang="fr-FR" sz="1600" b="1" dirty="0">
                <a:solidFill>
                  <a:srgbClr val="FFFFFF"/>
                </a:solidFill>
              </a:rPr>
              <a:t> the « Bout du Monde »</a:t>
            </a:r>
          </a:p>
        </p:txBody>
      </p:sp>
      <p:sp>
        <p:nvSpPr>
          <p:cNvPr id="7" name="ZoneTexte 6">
            <a:extLst>
              <a:ext uri="{FF2B5EF4-FFF2-40B4-BE49-F238E27FC236}">
                <a16:creationId xmlns:a16="http://schemas.microsoft.com/office/drawing/2014/main" id="{C7DBCCB3-3053-4706-9A75-BFB1B9FE1718}"/>
              </a:ext>
            </a:extLst>
          </p:cNvPr>
          <p:cNvSpPr txBox="1"/>
          <p:nvPr/>
        </p:nvSpPr>
        <p:spPr>
          <a:xfrm>
            <a:off x="9468913" y="1591564"/>
            <a:ext cx="2214427" cy="584775"/>
          </a:xfrm>
          <a:prstGeom prst="rect">
            <a:avLst/>
          </a:prstGeom>
          <a:noFill/>
        </p:spPr>
        <p:txBody>
          <a:bodyPr wrap="square" rtlCol="0">
            <a:spAutoFit/>
          </a:bodyPr>
          <a:lstStyle/>
          <a:p>
            <a:pPr algn="ctr"/>
            <a:r>
              <a:rPr lang="fr-FR" sz="1600" b="1" dirty="0">
                <a:solidFill>
                  <a:srgbClr val="FFFFFF"/>
                </a:solidFill>
              </a:rPr>
              <a:t>Discover the Malraux Museum </a:t>
            </a:r>
          </a:p>
        </p:txBody>
      </p:sp>
      <p:sp>
        <p:nvSpPr>
          <p:cNvPr id="8" name="ZoneTexte 7">
            <a:extLst>
              <a:ext uri="{FF2B5EF4-FFF2-40B4-BE49-F238E27FC236}">
                <a16:creationId xmlns:a16="http://schemas.microsoft.com/office/drawing/2014/main" id="{E6719E2A-26E3-4370-9541-EF797DE4E541}"/>
              </a:ext>
            </a:extLst>
          </p:cNvPr>
          <p:cNvSpPr txBox="1"/>
          <p:nvPr/>
        </p:nvSpPr>
        <p:spPr>
          <a:xfrm>
            <a:off x="6159665" y="3492563"/>
            <a:ext cx="2720702" cy="584775"/>
          </a:xfrm>
          <a:prstGeom prst="rect">
            <a:avLst/>
          </a:prstGeom>
          <a:noFill/>
        </p:spPr>
        <p:txBody>
          <a:bodyPr wrap="square" rtlCol="0">
            <a:spAutoFit/>
          </a:bodyPr>
          <a:lstStyle/>
          <a:p>
            <a:pPr algn="ctr"/>
            <a:r>
              <a:rPr lang="fr-FR" sz="1600" b="1" dirty="0" err="1">
                <a:solidFill>
                  <a:srgbClr val="FFFFFF"/>
                </a:solidFill>
              </a:rPr>
              <a:t>Enjoy</a:t>
            </a:r>
            <a:r>
              <a:rPr lang="fr-FR" sz="1600" b="1" dirty="0">
                <a:solidFill>
                  <a:srgbClr val="FFFFFF"/>
                </a:solidFill>
              </a:rPr>
              <a:t> </a:t>
            </a:r>
            <a:r>
              <a:rPr lang="fr-FR" sz="1600" b="1" dirty="0" err="1">
                <a:solidFill>
                  <a:srgbClr val="FFFFFF"/>
                </a:solidFill>
              </a:rPr>
              <a:t>mussels</a:t>
            </a:r>
            <a:r>
              <a:rPr lang="fr-FR" sz="1600" b="1" dirty="0">
                <a:solidFill>
                  <a:srgbClr val="FFFFFF"/>
                </a:solidFill>
              </a:rPr>
              <a:t> and french </a:t>
            </a:r>
            <a:r>
              <a:rPr lang="fr-FR" sz="1600" b="1" dirty="0" err="1">
                <a:solidFill>
                  <a:srgbClr val="FFFFFF"/>
                </a:solidFill>
              </a:rPr>
              <a:t>fries</a:t>
            </a:r>
            <a:r>
              <a:rPr lang="fr-FR" sz="1600" b="1" dirty="0">
                <a:solidFill>
                  <a:srgbClr val="FFFFFF"/>
                </a:solidFill>
              </a:rPr>
              <a:t> on the </a:t>
            </a:r>
            <a:r>
              <a:rPr lang="fr-FR" sz="1600" b="1" dirty="0" err="1">
                <a:solidFill>
                  <a:srgbClr val="FFFFFF"/>
                </a:solidFill>
              </a:rPr>
              <a:t>seaside</a:t>
            </a:r>
            <a:endParaRPr lang="fr-FR" sz="1600" b="1" dirty="0">
              <a:solidFill>
                <a:srgbClr val="FFFFFF"/>
              </a:solidFill>
            </a:endParaRPr>
          </a:p>
        </p:txBody>
      </p:sp>
      <p:sp>
        <p:nvSpPr>
          <p:cNvPr id="10" name="ZoneTexte 9">
            <a:extLst>
              <a:ext uri="{FF2B5EF4-FFF2-40B4-BE49-F238E27FC236}">
                <a16:creationId xmlns:a16="http://schemas.microsoft.com/office/drawing/2014/main" id="{79906DE6-C2F0-4ED6-8339-CD8E77F7C6C6}"/>
              </a:ext>
            </a:extLst>
          </p:cNvPr>
          <p:cNvSpPr txBox="1"/>
          <p:nvPr/>
        </p:nvSpPr>
        <p:spPr>
          <a:xfrm>
            <a:off x="3430463" y="4185223"/>
            <a:ext cx="2501889" cy="338554"/>
          </a:xfrm>
          <a:prstGeom prst="rect">
            <a:avLst/>
          </a:prstGeom>
          <a:noFill/>
        </p:spPr>
        <p:txBody>
          <a:bodyPr wrap="square">
            <a:spAutoFit/>
          </a:bodyPr>
          <a:lstStyle/>
          <a:p>
            <a:pPr algn="ctr"/>
            <a:r>
              <a:rPr lang="fr-FR" sz="1600" b="1" dirty="0">
                <a:solidFill>
                  <a:srgbClr val="FFFFFF"/>
                </a:solidFill>
              </a:rPr>
              <a:t>Cycle </a:t>
            </a:r>
            <a:r>
              <a:rPr lang="fr-FR" sz="1600" b="1" dirty="0" err="1">
                <a:solidFill>
                  <a:srgbClr val="FFFFFF"/>
                </a:solidFill>
              </a:rPr>
              <a:t>through</a:t>
            </a:r>
            <a:r>
              <a:rPr lang="fr-FR" sz="1600" b="1" dirty="0">
                <a:solidFill>
                  <a:srgbClr val="FFFFFF"/>
                </a:solidFill>
              </a:rPr>
              <a:t> the city</a:t>
            </a:r>
          </a:p>
        </p:txBody>
      </p:sp>
      <p:sp>
        <p:nvSpPr>
          <p:cNvPr id="12" name="ZoneTexte 11">
            <a:extLst>
              <a:ext uri="{FF2B5EF4-FFF2-40B4-BE49-F238E27FC236}">
                <a16:creationId xmlns:a16="http://schemas.microsoft.com/office/drawing/2014/main" id="{CAE9B330-1045-45CD-A647-9EDF2B6E7296}"/>
              </a:ext>
            </a:extLst>
          </p:cNvPr>
          <p:cNvSpPr txBox="1"/>
          <p:nvPr/>
        </p:nvSpPr>
        <p:spPr>
          <a:xfrm>
            <a:off x="0" y="4092989"/>
            <a:ext cx="3173261" cy="584775"/>
          </a:xfrm>
          <a:prstGeom prst="rect">
            <a:avLst/>
          </a:prstGeom>
          <a:noFill/>
        </p:spPr>
        <p:txBody>
          <a:bodyPr wrap="square">
            <a:spAutoFit/>
          </a:bodyPr>
          <a:lstStyle/>
          <a:p>
            <a:pPr algn="ctr"/>
            <a:r>
              <a:rPr lang="fr-FR" sz="1600" b="1" dirty="0" err="1">
                <a:solidFill>
                  <a:srgbClr val="FFFFFF"/>
                </a:solidFill>
              </a:rPr>
              <a:t>See</a:t>
            </a:r>
            <a:r>
              <a:rPr lang="fr-FR" sz="1600" b="1" dirty="0">
                <a:solidFill>
                  <a:srgbClr val="FFFFFF"/>
                </a:solidFill>
              </a:rPr>
              <a:t> a </a:t>
            </a:r>
            <a:r>
              <a:rPr lang="fr-FR" sz="1600" b="1" dirty="0" err="1">
                <a:solidFill>
                  <a:srgbClr val="FFFFFF"/>
                </a:solidFill>
              </a:rPr>
              <a:t>play</a:t>
            </a:r>
            <a:r>
              <a:rPr lang="fr-FR" sz="1600" b="1" dirty="0">
                <a:solidFill>
                  <a:srgbClr val="FFFFFF"/>
                </a:solidFill>
              </a:rPr>
              <a:t> or concert </a:t>
            </a:r>
          </a:p>
          <a:p>
            <a:pPr algn="ctr"/>
            <a:r>
              <a:rPr lang="fr-FR" sz="1600" b="1" dirty="0">
                <a:solidFill>
                  <a:srgbClr val="FFFFFF"/>
                </a:solidFill>
              </a:rPr>
              <a:t>in the </a:t>
            </a:r>
            <a:r>
              <a:rPr lang="fr-FR" sz="1600" b="1" dirty="0" err="1">
                <a:solidFill>
                  <a:srgbClr val="FFFFFF"/>
                </a:solidFill>
              </a:rPr>
              <a:t>Vulcano</a:t>
            </a:r>
            <a:endParaRPr lang="fr-FR" sz="1600" b="1" i="0" u="none" strike="noStrike" baseline="0" dirty="0">
              <a:solidFill>
                <a:srgbClr val="FFFFFF"/>
              </a:solidFill>
            </a:endParaRPr>
          </a:p>
        </p:txBody>
      </p:sp>
      <p:pic>
        <p:nvPicPr>
          <p:cNvPr id="11" name="Image 10">
            <a:extLst>
              <a:ext uri="{FF2B5EF4-FFF2-40B4-BE49-F238E27FC236}">
                <a16:creationId xmlns:a16="http://schemas.microsoft.com/office/drawing/2014/main" id="{D4C03DA6-B675-42B6-B23E-6AEB63AD4641}"/>
              </a:ext>
            </a:extLst>
          </p:cNvPr>
          <p:cNvPicPr>
            <a:picLocks noChangeAspect="1"/>
          </p:cNvPicPr>
          <p:nvPr/>
        </p:nvPicPr>
        <p:blipFill>
          <a:blip r:embed="rId4"/>
          <a:stretch>
            <a:fillRect/>
          </a:stretch>
        </p:blipFill>
        <p:spPr>
          <a:xfrm>
            <a:off x="6184816" y="1198201"/>
            <a:ext cx="2775438" cy="2079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a:extLst>
              <a:ext uri="{FF2B5EF4-FFF2-40B4-BE49-F238E27FC236}">
                <a16:creationId xmlns:a16="http://schemas.microsoft.com/office/drawing/2014/main" id="{D74E344C-46B8-497C-94D7-8AB6F722D073}"/>
              </a:ext>
            </a:extLst>
          </p:cNvPr>
          <p:cNvPicPr>
            <a:picLocks noChangeAspect="1"/>
          </p:cNvPicPr>
          <p:nvPr/>
        </p:nvPicPr>
        <p:blipFill rotWithShape="1">
          <a:blip r:embed="rId5"/>
          <a:srcRect l="4256" t="-1001" r="11300" b="1001"/>
          <a:stretch/>
        </p:blipFill>
        <p:spPr>
          <a:xfrm>
            <a:off x="9105968" y="2549528"/>
            <a:ext cx="2994046" cy="17589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a:extLst>
              <a:ext uri="{FF2B5EF4-FFF2-40B4-BE49-F238E27FC236}">
                <a16:creationId xmlns:a16="http://schemas.microsoft.com/office/drawing/2014/main" id="{0B086E27-3326-4A0C-B1BF-2338BE7DD77F}"/>
              </a:ext>
            </a:extLst>
          </p:cNvPr>
          <p:cNvPicPr>
            <a:picLocks noChangeAspect="1"/>
          </p:cNvPicPr>
          <p:nvPr/>
        </p:nvPicPr>
        <p:blipFill>
          <a:blip r:embed="rId6"/>
          <a:stretch>
            <a:fillRect/>
          </a:stretch>
        </p:blipFill>
        <p:spPr>
          <a:xfrm>
            <a:off x="6159665" y="4664721"/>
            <a:ext cx="2775438" cy="1851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Image 14">
            <a:extLst>
              <a:ext uri="{FF2B5EF4-FFF2-40B4-BE49-F238E27FC236}">
                <a16:creationId xmlns:a16="http://schemas.microsoft.com/office/drawing/2014/main" id="{9EC8953F-30F4-4E00-824C-A30867C936A2}"/>
              </a:ext>
            </a:extLst>
          </p:cNvPr>
          <p:cNvPicPr>
            <a:picLocks noChangeAspect="1"/>
          </p:cNvPicPr>
          <p:nvPr/>
        </p:nvPicPr>
        <p:blipFill rotWithShape="1">
          <a:blip r:embed="rId7"/>
          <a:srcRect b="6497"/>
          <a:stretch/>
        </p:blipFill>
        <p:spPr>
          <a:xfrm>
            <a:off x="9169499" y="4664722"/>
            <a:ext cx="2830649" cy="1833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 15">
            <a:extLst>
              <a:ext uri="{FF2B5EF4-FFF2-40B4-BE49-F238E27FC236}">
                <a16:creationId xmlns:a16="http://schemas.microsoft.com/office/drawing/2014/main" id="{D70592B5-1077-499C-8842-FCC909A62FCB}"/>
              </a:ext>
            </a:extLst>
          </p:cNvPr>
          <p:cNvPicPr>
            <a:picLocks noChangeAspect="1"/>
          </p:cNvPicPr>
          <p:nvPr/>
        </p:nvPicPr>
        <p:blipFill>
          <a:blip r:embed="rId8"/>
          <a:stretch>
            <a:fillRect/>
          </a:stretch>
        </p:blipFill>
        <p:spPr>
          <a:xfrm>
            <a:off x="322549" y="4794441"/>
            <a:ext cx="2580219" cy="1721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Image 16">
            <a:extLst>
              <a:ext uri="{FF2B5EF4-FFF2-40B4-BE49-F238E27FC236}">
                <a16:creationId xmlns:a16="http://schemas.microsoft.com/office/drawing/2014/main" id="{BC7BBEDE-E9D1-48B0-B515-9E3CB247CA19}"/>
              </a:ext>
            </a:extLst>
          </p:cNvPr>
          <p:cNvPicPr>
            <a:picLocks noChangeAspect="1"/>
          </p:cNvPicPr>
          <p:nvPr/>
        </p:nvPicPr>
        <p:blipFill rotWithShape="1">
          <a:blip r:embed="rId9"/>
          <a:srcRect l="8181" r="30814"/>
          <a:stretch/>
        </p:blipFill>
        <p:spPr>
          <a:xfrm>
            <a:off x="3263610" y="4808870"/>
            <a:ext cx="2625562" cy="1721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Média en ligne 17" title="Le Havre, bien plus qu'une station balnéaire...">
            <a:hlinkClick r:id="" action="ppaction://media"/>
            <a:extLst>
              <a:ext uri="{FF2B5EF4-FFF2-40B4-BE49-F238E27FC236}">
                <a16:creationId xmlns:a16="http://schemas.microsoft.com/office/drawing/2014/main" id="{A6BC30AB-D151-4093-ABE3-5A5C1CA019FA}"/>
              </a:ext>
            </a:extLst>
          </p:cNvPr>
          <p:cNvPicPr>
            <a:picLocks noRot="1" noChangeAspect="1"/>
          </p:cNvPicPr>
          <p:nvPr>
            <a:videoFile r:link="rId1"/>
          </p:nvPr>
        </p:nvPicPr>
        <p:blipFill>
          <a:blip r:embed="rId10"/>
          <a:stretch>
            <a:fillRect/>
          </a:stretch>
        </p:blipFill>
        <p:spPr>
          <a:xfrm>
            <a:off x="745023" y="1043264"/>
            <a:ext cx="4946880" cy="2782620"/>
          </a:xfrm>
          <a:prstGeom prst="rect">
            <a:avLst/>
          </a:prstGeom>
        </p:spPr>
      </p:pic>
      <p:sp>
        <p:nvSpPr>
          <p:cNvPr id="20" name="ZoneTexte 19">
            <a:extLst>
              <a:ext uri="{FF2B5EF4-FFF2-40B4-BE49-F238E27FC236}">
                <a16:creationId xmlns:a16="http://schemas.microsoft.com/office/drawing/2014/main" id="{5875B019-5869-490C-886B-1896A5CAB0BB}"/>
              </a:ext>
            </a:extLst>
          </p:cNvPr>
          <p:cNvSpPr txBox="1"/>
          <p:nvPr/>
        </p:nvSpPr>
        <p:spPr>
          <a:xfrm>
            <a:off x="440864" y="57737"/>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LE HAVRE (NORMANDY, 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5 best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things</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to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experience</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21" name="Rectangle 20">
            <a:extLst>
              <a:ext uri="{FF2B5EF4-FFF2-40B4-BE49-F238E27FC236}">
                <a16:creationId xmlns:a16="http://schemas.microsoft.com/office/drawing/2014/main" id="{6C45388F-BDCE-4689-8CE6-690DA46BAA34}"/>
              </a:ext>
            </a:extLst>
          </p:cNvPr>
          <p:cNvSpPr/>
          <p:nvPr/>
        </p:nvSpPr>
        <p:spPr>
          <a:xfrm>
            <a:off x="193730" y="126884"/>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5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16" presetClass="entr" presetSubtype="21"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arn(inVertical)">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3" fill="hold" display="0">
                  <p:stCondLst>
                    <p:cond delay="indefinite"/>
                  </p:stCondLst>
                </p:cTn>
                <p:tgtEl>
                  <p:spTgt spid="18"/>
                </p:tgtEl>
              </p:cMediaNode>
            </p:video>
          </p:childTnLst>
        </p:cTn>
      </p:par>
    </p:tnLst>
    <p:bldLst>
      <p:bldP spid="4" grpId="0"/>
      <p:bldP spid="7" grpId="0"/>
      <p:bldP spid="8"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E6D066-F199-4823-9F9E-10867E074C5B}"/>
              </a:ext>
            </a:extLst>
          </p:cNvPr>
          <p:cNvSpPr txBox="1"/>
          <p:nvPr/>
        </p:nvSpPr>
        <p:spPr>
          <a:xfrm>
            <a:off x="8081344" y="2841171"/>
            <a:ext cx="3916693" cy="1323439"/>
          </a:xfrm>
          <a:prstGeom prst="rect">
            <a:avLst/>
          </a:prstGeom>
          <a:noFill/>
        </p:spPr>
        <p:txBody>
          <a:bodyPr wrap="square" rtlCol="0">
            <a:spAutoFit/>
          </a:bodyPr>
          <a:lstStyle/>
          <a:p>
            <a:pPr algn="ctr"/>
            <a:r>
              <a:rPr lang="fr-FR" sz="1600" b="1" dirty="0">
                <a:solidFill>
                  <a:schemeClr val="bg1"/>
                </a:solidFill>
              </a:rPr>
              <a:t>3 </a:t>
            </a:r>
            <a:r>
              <a:rPr lang="fr-FR" sz="1600" b="1" dirty="0" err="1">
                <a:solidFill>
                  <a:schemeClr val="bg1"/>
                </a:solidFill>
              </a:rPr>
              <a:t>reasons</a:t>
            </a:r>
            <a:r>
              <a:rPr lang="fr-FR" sz="1600" b="1" dirty="0">
                <a:solidFill>
                  <a:schemeClr val="bg1"/>
                </a:solidFill>
              </a:rPr>
              <a:t> to </a:t>
            </a:r>
            <a:r>
              <a:rPr lang="fr-FR" sz="1600" b="1" dirty="0" err="1">
                <a:solidFill>
                  <a:schemeClr val="bg1"/>
                </a:solidFill>
              </a:rPr>
              <a:t>study</a:t>
            </a:r>
            <a:r>
              <a:rPr lang="fr-FR" sz="1600" b="1" dirty="0">
                <a:solidFill>
                  <a:schemeClr val="bg1"/>
                </a:solidFill>
              </a:rPr>
              <a:t> in Paris</a:t>
            </a:r>
          </a:p>
          <a:p>
            <a:pPr algn="ctr"/>
            <a:endParaRPr lang="fr-FR" sz="1600" dirty="0">
              <a:solidFill>
                <a:schemeClr val="bg1"/>
              </a:solidFill>
            </a:endParaRPr>
          </a:p>
          <a:p>
            <a:pPr marL="144000" algn="ctr"/>
            <a:r>
              <a:rPr lang="fr-FR" sz="1600" dirty="0">
                <a:solidFill>
                  <a:schemeClr val="bg1"/>
                </a:solidFill>
              </a:rPr>
              <a:t>International Events Management</a:t>
            </a:r>
          </a:p>
          <a:p>
            <a:pPr marL="144000" algn="ctr"/>
            <a:r>
              <a:rPr lang="en-US" sz="1600" b="0" i="0" u="none" strike="noStrike" baseline="0" dirty="0">
                <a:solidFill>
                  <a:schemeClr val="bg1"/>
                </a:solidFill>
              </a:rPr>
              <a:t>Digital marketing in luxury and lifestyle </a:t>
            </a:r>
          </a:p>
          <a:p>
            <a:pPr marL="144000" algn="ctr"/>
            <a:r>
              <a:rPr lang="en-US" sz="1600" dirty="0">
                <a:solidFill>
                  <a:schemeClr val="bg1"/>
                </a:solidFill>
              </a:rPr>
              <a:t>Academic conferences</a:t>
            </a:r>
            <a:endParaRPr lang="fr-FR" sz="1600" dirty="0">
              <a:solidFill>
                <a:schemeClr val="bg1"/>
              </a:solidFill>
            </a:endParaRPr>
          </a:p>
        </p:txBody>
      </p:sp>
      <p:pic>
        <p:nvPicPr>
          <p:cNvPr id="5" name="Média en ligne 4" title="Welcome to the Paris campus of EM Normandie!">
            <a:hlinkClick r:id="" action="ppaction://media"/>
            <a:extLst>
              <a:ext uri="{FF2B5EF4-FFF2-40B4-BE49-F238E27FC236}">
                <a16:creationId xmlns:a16="http://schemas.microsoft.com/office/drawing/2014/main" id="{EFB0722D-3582-496A-804B-F54B2CB570FD}"/>
              </a:ext>
            </a:extLst>
          </p:cNvPr>
          <p:cNvPicPr>
            <a:picLocks noRot="1" noChangeAspect="1"/>
          </p:cNvPicPr>
          <p:nvPr>
            <a:videoFile r:link="rId1"/>
          </p:nvPr>
        </p:nvPicPr>
        <p:blipFill>
          <a:blip r:embed="rId4"/>
          <a:stretch>
            <a:fillRect/>
          </a:stretch>
        </p:blipFill>
        <p:spPr>
          <a:xfrm>
            <a:off x="277017" y="1546551"/>
            <a:ext cx="7628143" cy="4290831"/>
          </a:xfrm>
          <a:prstGeom prst="rect">
            <a:avLst/>
          </a:prstGeom>
        </p:spPr>
      </p:pic>
      <p:sp>
        <p:nvSpPr>
          <p:cNvPr id="16" name="ZoneTexte 15">
            <a:extLst>
              <a:ext uri="{FF2B5EF4-FFF2-40B4-BE49-F238E27FC236}">
                <a16:creationId xmlns:a16="http://schemas.microsoft.com/office/drawing/2014/main" id="{43E82AD2-3262-4B8C-835B-0FDA1286EC82}"/>
              </a:ext>
            </a:extLst>
          </p:cNvPr>
          <p:cNvSpPr txBox="1"/>
          <p:nvPr/>
        </p:nvSpPr>
        <p:spPr>
          <a:xfrm>
            <a:off x="607008" y="320118"/>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PARIS (FRANCE)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Our campus</a:t>
            </a:r>
          </a:p>
        </p:txBody>
      </p:sp>
      <p:sp>
        <p:nvSpPr>
          <p:cNvPr id="17" name="Rectangle 16">
            <a:extLst>
              <a:ext uri="{FF2B5EF4-FFF2-40B4-BE49-F238E27FC236}">
                <a16:creationId xmlns:a16="http://schemas.microsoft.com/office/drawing/2014/main" id="{C557887C-7C90-4ADD-B6BC-48572BB79566}"/>
              </a:ext>
            </a:extLst>
          </p:cNvPr>
          <p:cNvSpPr/>
          <p:nvPr/>
        </p:nvSpPr>
        <p:spPr>
          <a:xfrm>
            <a:off x="359874" y="38926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5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18" name="Espace réservé du numéro de diapositive 1">
            <a:extLst>
              <a:ext uri="{FF2B5EF4-FFF2-40B4-BE49-F238E27FC236}">
                <a16:creationId xmlns:a16="http://schemas.microsoft.com/office/drawing/2014/main" id="{7D58B6CB-6E14-3F44-B1D8-88D9AAC2932C}"/>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AD1C389-BE06-4CED-9436-A59B84F19DE9}"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40DF032A-4D05-46F9-924C-C8A89891D2C1}"/>
              </a:ext>
            </a:extLst>
          </p:cNvPr>
          <p:cNvSpPr txBox="1"/>
          <p:nvPr/>
        </p:nvSpPr>
        <p:spPr>
          <a:xfrm>
            <a:off x="607008" y="320118"/>
            <a:ext cx="106904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A NEW CAMPUS IN JANUARY 2022!</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A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spectacular</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building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designed</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as a new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generation</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educational</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site!</a:t>
            </a:r>
          </a:p>
        </p:txBody>
      </p:sp>
      <p:sp>
        <p:nvSpPr>
          <p:cNvPr id="11" name="Rectangle 10">
            <a:extLst>
              <a:ext uri="{FF2B5EF4-FFF2-40B4-BE49-F238E27FC236}">
                <a16:creationId xmlns:a16="http://schemas.microsoft.com/office/drawing/2014/main" id="{CF810B0B-999A-4A74-82B9-C108C5CDF780}"/>
              </a:ext>
            </a:extLst>
          </p:cNvPr>
          <p:cNvSpPr/>
          <p:nvPr/>
        </p:nvSpPr>
        <p:spPr>
          <a:xfrm>
            <a:off x="359874" y="38926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B148C0EE-618D-4E4F-A051-7EA67073EA5A}"/>
              </a:ext>
            </a:extLst>
          </p:cNvPr>
          <p:cNvPicPr>
            <a:picLocks noChangeAspect="1"/>
          </p:cNvPicPr>
          <p:nvPr/>
        </p:nvPicPr>
        <p:blipFill rotWithShape="1">
          <a:blip r:embed="rId3"/>
          <a:srcRect l="9269" r="12819"/>
          <a:stretch/>
        </p:blipFill>
        <p:spPr>
          <a:xfrm>
            <a:off x="4746100" y="1928468"/>
            <a:ext cx="5553075" cy="3720488"/>
          </a:xfrm>
          <a:prstGeom prst="rect">
            <a:avLst/>
          </a:prstGeom>
        </p:spPr>
      </p:pic>
      <p:pic>
        <p:nvPicPr>
          <p:cNvPr id="8" name="Image 7">
            <a:extLst>
              <a:ext uri="{FF2B5EF4-FFF2-40B4-BE49-F238E27FC236}">
                <a16:creationId xmlns:a16="http://schemas.microsoft.com/office/drawing/2014/main" id="{346F405E-A50F-4757-B14D-CC1703867B31}"/>
              </a:ext>
            </a:extLst>
          </p:cNvPr>
          <p:cNvPicPr>
            <a:picLocks noChangeAspect="1"/>
          </p:cNvPicPr>
          <p:nvPr/>
        </p:nvPicPr>
        <p:blipFill rotWithShape="1">
          <a:blip r:embed="rId4"/>
          <a:srcRect t="7890"/>
          <a:stretch/>
        </p:blipFill>
        <p:spPr>
          <a:xfrm>
            <a:off x="1133893" y="1928468"/>
            <a:ext cx="2857500" cy="3746260"/>
          </a:xfrm>
          <a:prstGeom prst="rect">
            <a:avLst/>
          </a:prstGeom>
        </p:spPr>
      </p:pic>
    </p:spTree>
    <p:extLst>
      <p:ext uri="{BB962C8B-B14F-4D97-AF65-F5344CB8AC3E}">
        <p14:creationId xmlns:p14="http://schemas.microsoft.com/office/powerpoint/2010/main" val="1779505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10;&#10;Description générée automatiquement">
            <a:extLst>
              <a:ext uri="{FF2B5EF4-FFF2-40B4-BE49-F238E27FC236}">
                <a16:creationId xmlns:a16="http://schemas.microsoft.com/office/drawing/2014/main" id="{5AFF421D-322F-1743-BB9D-1605701D5F84}"/>
              </a:ext>
            </a:extLst>
          </p:cNvPr>
          <p:cNvPicPr>
            <a:picLocks noChangeAspect="1"/>
          </p:cNvPicPr>
          <p:nvPr/>
        </p:nvPicPr>
        <p:blipFill>
          <a:blip r:embed="rId2"/>
          <a:stretch>
            <a:fillRect/>
          </a:stretch>
        </p:blipFill>
        <p:spPr>
          <a:xfrm>
            <a:off x="0" y="0"/>
            <a:ext cx="12192000" cy="6858000"/>
          </a:xfrm>
          <a:prstGeom prst="rect">
            <a:avLst/>
          </a:prstGeom>
        </p:spPr>
      </p:pic>
      <p:sp>
        <p:nvSpPr>
          <p:cNvPr id="6" name="ZoneTexte 5">
            <a:extLst>
              <a:ext uri="{FF2B5EF4-FFF2-40B4-BE49-F238E27FC236}">
                <a16:creationId xmlns:a16="http://schemas.microsoft.com/office/drawing/2014/main" id="{D429BCDA-52D4-574A-9C20-78EC663609D3}"/>
              </a:ext>
            </a:extLst>
          </p:cNvPr>
          <p:cNvSpPr txBox="1"/>
          <p:nvPr/>
        </p:nvSpPr>
        <p:spPr>
          <a:xfrm>
            <a:off x="4285734" y="2675177"/>
            <a:ext cx="7636977" cy="1323439"/>
          </a:xfrm>
          <a:prstGeom prst="rect">
            <a:avLst/>
          </a:prstGeom>
          <a:noFill/>
        </p:spPr>
        <p:txBody>
          <a:bodyPr wrap="square" rtlCol="0">
            <a:spAutoFit/>
          </a:bodyPr>
          <a:lstStyle/>
          <a:p>
            <a:pPr>
              <a:lnSpc>
                <a:spcPts val="4800"/>
              </a:lnSpc>
            </a:pPr>
            <a:r>
              <a:rPr lang="fr-FR" sz="4800" b="1" dirty="0">
                <a:solidFill>
                  <a:schemeClr val="bg1"/>
                </a:solidFill>
                <a:latin typeface="MADE Outer Sans" panose="02000505000000020004" pitchFamily="2" charset="77"/>
              </a:rPr>
              <a:t>EM NORMANDIE</a:t>
            </a:r>
          </a:p>
          <a:p>
            <a:pPr>
              <a:lnSpc>
                <a:spcPts val="4800"/>
              </a:lnSpc>
            </a:pPr>
            <a:r>
              <a:rPr lang="fr-FR" sz="4800" b="1" dirty="0">
                <a:solidFill>
                  <a:schemeClr val="bg1"/>
                </a:solidFill>
                <a:latin typeface="MADE Outer Sans" panose="02000505000000020004" pitchFamily="2" charset="77"/>
              </a:rPr>
              <a:t>BUSINESS SCHOOL</a:t>
            </a:r>
          </a:p>
        </p:txBody>
      </p:sp>
      <p:sp>
        <p:nvSpPr>
          <p:cNvPr id="7" name="ZoneTexte 6">
            <a:extLst>
              <a:ext uri="{FF2B5EF4-FFF2-40B4-BE49-F238E27FC236}">
                <a16:creationId xmlns:a16="http://schemas.microsoft.com/office/drawing/2014/main" id="{E9DF3B8B-AE4A-B943-B180-BD5B3DF43974}"/>
              </a:ext>
            </a:extLst>
          </p:cNvPr>
          <p:cNvSpPr txBox="1"/>
          <p:nvPr/>
        </p:nvSpPr>
        <p:spPr>
          <a:xfrm>
            <a:off x="4285735" y="1896701"/>
            <a:ext cx="6932141" cy="623056"/>
          </a:xfrm>
          <a:prstGeom prst="rect">
            <a:avLst/>
          </a:prstGeom>
          <a:noFill/>
        </p:spPr>
        <p:txBody>
          <a:bodyPr wrap="square" rtlCol="0">
            <a:spAutoFit/>
          </a:bodyPr>
          <a:lstStyle/>
          <a:p>
            <a:pPr>
              <a:lnSpc>
                <a:spcPts val="4800"/>
              </a:lnSpc>
            </a:pPr>
            <a:r>
              <a:rPr lang="fr-FR" sz="1600" b="1" spc="1500" dirty="0">
                <a:solidFill>
                  <a:srgbClr val="FF0000"/>
                </a:solidFill>
                <a:latin typeface="MADE Outer Sans" panose="02000505000000020004" pitchFamily="2" charset="77"/>
              </a:rPr>
              <a:t>PRESENTATION</a:t>
            </a:r>
          </a:p>
        </p:txBody>
      </p:sp>
    </p:spTree>
    <p:extLst>
      <p:ext uri="{BB962C8B-B14F-4D97-AF65-F5344CB8AC3E}">
        <p14:creationId xmlns:p14="http://schemas.microsoft.com/office/powerpoint/2010/main" val="3031589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06166B"/>
        </a:solidFill>
        <a:effectLst/>
      </p:bgPr>
    </p:bg>
    <p:spTree>
      <p:nvGrpSpPr>
        <p:cNvPr id="1" name=""/>
        <p:cNvGrpSpPr/>
        <p:nvPr/>
      </p:nvGrpSpPr>
      <p:grpSpPr>
        <a:xfrm>
          <a:off x="0" y="0"/>
          <a:ext cx="0" cy="0"/>
          <a:chOff x="0" y="0"/>
          <a:chExt cx="0" cy="0"/>
        </a:xfrm>
      </p:grpSpPr>
      <p:pic>
        <p:nvPicPr>
          <p:cNvPr id="4" name="Média en ligne 3" title="Paris (Mairie de Paris - Réalisation Jalil Lespert)">
            <a:hlinkClick r:id="" action="ppaction://media"/>
            <a:extLst>
              <a:ext uri="{FF2B5EF4-FFF2-40B4-BE49-F238E27FC236}">
                <a16:creationId xmlns:a16="http://schemas.microsoft.com/office/drawing/2014/main" id="{CBA3079D-1173-40B2-8504-932A27662638}"/>
              </a:ext>
            </a:extLst>
          </p:cNvPr>
          <p:cNvPicPr>
            <a:picLocks noRot="1" noChangeAspect="1"/>
          </p:cNvPicPr>
          <p:nvPr>
            <a:videoFile r:link="rId1"/>
          </p:nvPr>
        </p:nvPicPr>
        <p:blipFill>
          <a:blip r:embed="rId4"/>
          <a:stretch>
            <a:fillRect/>
          </a:stretch>
        </p:blipFill>
        <p:spPr>
          <a:xfrm>
            <a:off x="617873" y="945957"/>
            <a:ext cx="5125471" cy="2883077"/>
          </a:xfrm>
          <a:prstGeom prst="rect">
            <a:avLst/>
          </a:prstGeom>
        </p:spPr>
      </p:pic>
      <p:pic>
        <p:nvPicPr>
          <p:cNvPr id="5" name="Image 4">
            <a:extLst>
              <a:ext uri="{FF2B5EF4-FFF2-40B4-BE49-F238E27FC236}">
                <a16:creationId xmlns:a16="http://schemas.microsoft.com/office/drawing/2014/main" id="{C7E48681-3DFD-4A80-A335-849C2F68E4E7}"/>
              </a:ext>
            </a:extLst>
          </p:cNvPr>
          <p:cNvPicPr>
            <a:picLocks noChangeAspect="1"/>
          </p:cNvPicPr>
          <p:nvPr/>
        </p:nvPicPr>
        <p:blipFill>
          <a:blip r:embed="rId5"/>
          <a:stretch>
            <a:fillRect/>
          </a:stretch>
        </p:blipFill>
        <p:spPr>
          <a:xfrm>
            <a:off x="9205380" y="1393743"/>
            <a:ext cx="2566693" cy="2061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ZoneTexte 9">
            <a:extLst>
              <a:ext uri="{FF2B5EF4-FFF2-40B4-BE49-F238E27FC236}">
                <a16:creationId xmlns:a16="http://schemas.microsoft.com/office/drawing/2014/main" id="{E780A8BC-CC42-4C2E-8B38-D1A4CF4E4F9C}"/>
              </a:ext>
            </a:extLst>
          </p:cNvPr>
          <p:cNvSpPr txBox="1"/>
          <p:nvPr/>
        </p:nvSpPr>
        <p:spPr>
          <a:xfrm>
            <a:off x="9632612" y="738284"/>
            <a:ext cx="1866070" cy="584775"/>
          </a:xfrm>
          <a:prstGeom prst="rect">
            <a:avLst/>
          </a:prstGeom>
          <a:noFill/>
        </p:spPr>
        <p:txBody>
          <a:bodyPr wrap="square">
            <a:spAutoFit/>
          </a:bodyPr>
          <a:lstStyle/>
          <a:p>
            <a:pPr algn="ctr"/>
            <a:r>
              <a:rPr lang="fr-FR" sz="1600" b="1" dirty="0">
                <a:solidFill>
                  <a:srgbClr val="FFFFFF"/>
                </a:solidFill>
              </a:rPr>
              <a:t>Have a pic-</a:t>
            </a:r>
            <a:r>
              <a:rPr lang="fr-FR" sz="1600" b="1" dirty="0" err="1">
                <a:solidFill>
                  <a:srgbClr val="FFFFFF"/>
                </a:solidFill>
              </a:rPr>
              <a:t>nic</a:t>
            </a:r>
            <a:r>
              <a:rPr lang="fr-FR" sz="1600" b="1" dirty="0">
                <a:solidFill>
                  <a:srgbClr val="FFFFFF"/>
                </a:solidFill>
              </a:rPr>
              <a:t> by the water</a:t>
            </a:r>
          </a:p>
        </p:txBody>
      </p:sp>
      <p:sp>
        <p:nvSpPr>
          <p:cNvPr id="11" name="ZoneTexte 10">
            <a:extLst>
              <a:ext uri="{FF2B5EF4-FFF2-40B4-BE49-F238E27FC236}">
                <a16:creationId xmlns:a16="http://schemas.microsoft.com/office/drawing/2014/main" id="{F939670F-27DD-4803-88E5-A98597D11015}"/>
              </a:ext>
            </a:extLst>
          </p:cNvPr>
          <p:cNvSpPr txBox="1"/>
          <p:nvPr/>
        </p:nvSpPr>
        <p:spPr>
          <a:xfrm>
            <a:off x="6058026" y="768479"/>
            <a:ext cx="3075867" cy="584775"/>
          </a:xfrm>
          <a:prstGeom prst="rect">
            <a:avLst/>
          </a:prstGeom>
          <a:noFill/>
        </p:spPr>
        <p:txBody>
          <a:bodyPr wrap="square">
            <a:spAutoFit/>
          </a:bodyPr>
          <a:lstStyle/>
          <a:p>
            <a:pPr algn="ctr"/>
            <a:r>
              <a:rPr lang="fr-FR" sz="1600" b="1" dirty="0">
                <a:solidFill>
                  <a:srgbClr val="FFFFFF"/>
                </a:solidFill>
              </a:rPr>
              <a:t>Stop </a:t>
            </a:r>
            <a:r>
              <a:rPr lang="fr-FR" sz="1600" b="1" dirty="0" err="1">
                <a:solidFill>
                  <a:srgbClr val="FFFFFF"/>
                </a:solidFill>
              </a:rPr>
              <a:t>everything</a:t>
            </a:r>
            <a:r>
              <a:rPr lang="fr-FR" sz="1600" b="1" dirty="0">
                <a:solidFill>
                  <a:srgbClr val="FFFFFF"/>
                </a:solidFill>
              </a:rPr>
              <a:t> and </a:t>
            </a:r>
            <a:r>
              <a:rPr lang="fr-FR" sz="1600" b="1" dirty="0" err="1">
                <a:solidFill>
                  <a:srgbClr val="FFFFFF"/>
                </a:solidFill>
              </a:rPr>
              <a:t>watch</a:t>
            </a:r>
            <a:r>
              <a:rPr lang="fr-FR" sz="1600" b="1" dirty="0">
                <a:solidFill>
                  <a:srgbClr val="FFFFFF"/>
                </a:solidFill>
              </a:rPr>
              <a:t> the Eiffel </a:t>
            </a:r>
            <a:r>
              <a:rPr lang="fr-FR" sz="1600" b="1" dirty="0" err="1">
                <a:solidFill>
                  <a:srgbClr val="FFFFFF"/>
                </a:solidFill>
              </a:rPr>
              <a:t>Towel</a:t>
            </a:r>
            <a:r>
              <a:rPr lang="fr-FR" sz="1600" b="1" dirty="0">
                <a:solidFill>
                  <a:srgbClr val="FFFFFF"/>
                </a:solidFill>
              </a:rPr>
              <a:t> </a:t>
            </a:r>
            <a:r>
              <a:rPr lang="fr-FR" sz="1600" b="1" dirty="0" err="1">
                <a:solidFill>
                  <a:srgbClr val="FFFFFF"/>
                </a:solidFill>
              </a:rPr>
              <a:t>sparkle</a:t>
            </a:r>
            <a:endParaRPr lang="fr-FR" sz="1600" b="1" dirty="0"/>
          </a:p>
        </p:txBody>
      </p:sp>
      <p:pic>
        <p:nvPicPr>
          <p:cNvPr id="8" name="Image 7">
            <a:extLst>
              <a:ext uri="{FF2B5EF4-FFF2-40B4-BE49-F238E27FC236}">
                <a16:creationId xmlns:a16="http://schemas.microsoft.com/office/drawing/2014/main" id="{93EFA3C8-5AF2-4D83-A95E-4EA13B22DE0F}"/>
              </a:ext>
            </a:extLst>
          </p:cNvPr>
          <p:cNvPicPr>
            <a:picLocks noChangeAspect="1"/>
          </p:cNvPicPr>
          <p:nvPr/>
        </p:nvPicPr>
        <p:blipFill>
          <a:blip r:embed="rId6"/>
          <a:stretch>
            <a:fillRect/>
          </a:stretch>
        </p:blipFill>
        <p:spPr>
          <a:xfrm>
            <a:off x="9247534" y="4413695"/>
            <a:ext cx="2578321" cy="1830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ZoneTexte 12">
            <a:extLst>
              <a:ext uri="{FF2B5EF4-FFF2-40B4-BE49-F238E27FC236}">
                <a16:creationId xmlns:a16="http://schemas.microsoft.com/office/drawing/2014/main" id="{958B5EED-48B5-4C9C-9290-3B059A433EBF}"/>
              </a:ext>
            </a:extLst>
          </p:cNvPr>
          <p:cNvSpPr txBox="1"/>
          <p:nvPr/>
        </p:nvSpPr>
        <p:spPr>
          <a:xfrm>
            <a:off x="9247534" y="3649117"/>
            <a:ext cx="2524539" cy="584775"/>
          </a:xfrm>
          <a:prstGeom prst="rect">
            <a:avLst/>
          </a:prstGeom>
          <a:noFill/>
        </p:spPr>
        <p:txBody>
          <a:bodyPr wrap="square">
            <a:spAutoFit/>
          </a:bodyPr>
          <a:lstStyle/>
          <a:p>
            <a:pPr algn="ctr"/>
            <a:r>
              <a:rPr lang="fr-FR" sz="1600" b="1" dirty="0" err="1">
                <a:solidFill>
                  <a:srgbClr val="FFFFFF"/>
                </a:solidFill>
              </a:rPr>
              <a:t>Eat</a:t>
            </a:r>
            <a:r>
              <a:rPr lang="fr-FR" sz="1600" b="1" dirty="0">
                <a:solidFill>
                  <a:srgbClr val="FFFFFF"/>
                </a:solidFill>
              </a:rPr>
              <a:t> the best </a:t>
            </a:r>
            <a:r>
              <a:rPr lang="fr-FR" sz="1600" b="1" dirty="0" err="1">
                <a:solidFill>
                  <a:srgbClr val="FFFFFF"/>
                </a:solidFill>
              </a:rPr>
              <a:t>pastries</a:t>
            </a:r>
            <a:r>
              <a:rPr lang="fr-FR" sz="1600" b="1" dirty="0">
                <a:solidFill>
                  <a:srgbClr val="FFFFFF"/>
                </a:solidFill>
              </a:rPr>
              <a:t> in the world!</a:t>
            </a:r>
            <a:endParaRPr lang="fr-FR" sz="1600" b="1" dirty="0"/>
          </a:p>
        </p:txBody>
      </p:sp>
      <p:sp>
        <p:nvSpPr>
          <p:cNvPr id="17" name="ZoneTexte 16">
            <a:extLst>
              <a:ext uri="{FF2B5EF4-FFF2-40B4-BE49-F238E27FC236}">
                <a16:creationId xmlns:a16="http://schemas.microsoft.com/office/drawing/2014/main" id="{16316DCF-3A9A-4D45-8560-CBC8819A5B23}"/>
              </a:ext>
            </a:extLst>
          </p:cNvPr>
          <p:cNvSpPr txBox="1"/>
          <p:nvPr/>
        </p:nvSpPr>
        <p:spPr>
          <a:xfrm>
            <a:off x="740173" y="3926116"/>
            <a:ext cx="4880873" cy="338554"/>
          </a:xfrm>
          <a:prstGeom prst="rect">
            <a:avLst/>
          </a:prstGeom>
          <a:noFill/>
        </p:spPr>
        <p:txBody>
          <a:bodyPr wrap="square">
            <a:spAutoFit/>
          </a:bodyPr>
          <a:lstStyle/>
          <a:p>
            <a:pPr algn="ctr"/>
            <a:r>
              <a:rPr lang="fr-FR" sz="1600" b="1" dirty="0" err="1">
                <a:solidFill>
                  <a:srgbClr val="FFFFFF"/>
                </a:solidFill>
              </a:rPr>
              <a:t>Visit</a:t>
            </a:r>
            <a:r>
              <a:rPr lang="fr-FR" sz="1600" b="1" dirty="0">
                <a:solidFill>
                  <a:srgbClr val="FFFFFF"/>
                </a:solidFill>
              </a:rPr>
              <a:t> the Palais de Tokyo and MAM</a:t>
            </a:r>
            <a:endParaRPr lang="fr-FR" sz="1600" b="1" dirty="0"/>
          </a:p>
        </p:txBody>
      </p:sp>
      <p:sp>
        <p:nvSpPr>
          <p:cNvPr id="18" name="ZoneTexte 17">
            <a:extLst>
              <a:ext uri="{FF2B5EF4-FFF2-40B4-BE49-F238E27FC236}">
                <a16:creationId xmlns:a16="http://schemas.microsoft.com/office/drawing/2014/main" id="{13DD71C2-46BB-4D11-BD41-B9D896F57579}"/>
              </a:ext>
            </a:extLst>
          </p:cNvPr>
          <p:cNvSpPr txBox="1"/>
          <p:nvPr/>
        </p:nvSpPr>
        <p:spPr>
          <a:xfrm>
            <a:off x="6195924" y="3653457"/>
            <a:ext cx="2886316" cy="584775"/>
          </a:xfrm>
          <a:prstGeom prst="rect">
            <a:avLst/>
          </a:prstGeom>
          <a:noFill/>
        </p:spPr>
        <p:txBody>
          <a:bodyPr wrap="square">
            <a:spAutoFit/>
          </a:bodyPr>
          <a:lstStyle/>
          <a:p>
            <a:pPr algn="ctr"/>
            <a:r>
              <a:rPr lang="fr-FR" sz="1600" b="1" dirty="0" err="1">
                <a:solidFill>
                  <a:schemeClr val="bg1"/>
                </a:solidFill>
              </a:rPr>
              <a:t>Enjoy</a:t>
            </a:r>
            <a:r>
              <a:rPr lang="fr-FR" sz="1600" b="1" dirty="0">
                <a:solidFill>
                  <a:schemeClr val="bg1"/>
                </a:solidFill>
              </a:rPr>
              <a:t> live performances and </a:t>
            </a:r>
            <a:r>
              <a:rPr lang="fr-FR" sz="1600" b="1" dirty="0" err="1">
                <a:solidFill>
                  <a:schemeClr val="bg1"/>
                </a:solidFill>
              </a:rPr>
              <a:t>get</a:t>
            </a:r>
            <a:r>
              <a:rPr lang="fr-FR" sz="1600" b="1" dirty="0">
                <a:solidFill>
                  <a:schemeClr val="bg1"/>
                </a:solidFill>
              </a:rPr>
              <a:t> </a:t>
            </a:r>
            <a:r>
              <a:rPr lang="fr-FR" sz="1600" b="1" dirty="0" err="1">
                <a:solidFill>
                  <a:schemeClr val="bg1"/>
                </a:solidFill>
              </a:rPr>
              <a:t>easily</a:t>
            </a:r>
            <a:r>
              <a:rPr lang="fr-FR" sz="1600" b="1" dirty="0">
                <a:solidFill>
                  <a:schemeClr val="bg1"/>
                </a:solidFill>
              </a:rPr>
              <a:t> </a:t>
            </a:r>
            <a:r>
              <a:rPr lang="fr-FR" sz="1600" b="1" dirty="0" err="1">
                <a:solidFill>
                  <a:schemeClr val="bg1"/>
                </a:solidFill>
              </a:rPr>
              <a:t>everywhere</a:t>
            </a:r>
            <a:endParaRPr lang="fr-FR" sz="1600" b="1" dirty="0">
              <a:solidFill>
                <a:schemeClr val="bg1"/>
              </a:solidFill>
            </a:endParaRPr>
          </a:p>
        </p:txBody>
      </p:sp>
      <p:pic>
        <p:nvPicPr>
          <p:cNvPr id="9" name="Image 8" descr="Une image contenant reptile, assis, grand, table&#10;&#10;Description générée automatiquement">
            <a:extLst>
              <a:ext uri="{FF2B5EF4-FFF2-40B4-BE49-F238E27FC236}">
                <a16:creationId xmlns:a16="http://schemas.microsoft.com/office/drawing/2014/main" id="{0FEE4A89-139A-4E08-80A1-BB57AC211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2778" y="1414810"/>
            <a:ext cx="2720020" cy="2034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descr="Une image contenant eau, table, assis, réflexion&#10;&#10;Description générée automatiquement">
            <a:extLst>
              <a:ext uri="{FF2B5EF4-FFF2-40B4-BE49-F238E27FC236}">
                <a16:creationId xmlns:a16="http://schemas.microsoft.com/office/drawing/2014/main" id="{CE5B4818-79F2-47A4-B36A-9FB28431E8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8979" y="4368608"/>
            <a:ext cx="4003260" cy="1875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 6" descr="Une image contenant assis, bâtiment, rideau, trottoir&#10;&#10;Description générée automatiquement">
            <a:extLst>
              <a:ext uri="{FF2B5EF4-FFF2-40B4-BE49-F238E27FC236}">
                <a16:creationId xmlns:a16="http://schemas.microsoft.com/office/drawing/2014/main" id="{C95595CD-05FE-42D8-84EB-EB4CDFF882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2778" y="4413694"/>
            <a:ext cx="2746361" cy="18309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ZoneTexte 18">
            <a:extLst>
              <a:ext uri="{FF2B5EF4-FFF2-40B4-BE49-F238E27FC236}">
                <a16:creationId xmlns:a16="http://schemas.microsoft.com/office/drawing/2014/main" id="{D9C94049-B599-4E4D-9EA3-0E835F6DB34D}"/>
              </a:ext>
            </a:extLst>
          </p:cNvPr>
          <p:cNvSpPr txBox="1"/>
          <p:nvPr/>
        </p:nvSpPr>
        <p:spPr>
          <a:xfrm>
            <a:off x="393660" y="41800"/>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PARIS (FRANCE)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5 best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things</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to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experience</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21" name="Rectangle 20">
            <a:extLst>
              <a:ext uri="{FF2B5EF4-FFF2-40B4-BE49-F238E27FC236}">
                <a16:creationId xmlns:a16="http://schemas.microsoft.com/office/drawing/2014/main" id="{2983B626-9FB4-4C7D-AF9C-38ADE97CF785}"/>
              </a:ext>
            </a:extLst>
          </p:cNvPr>
          <p:cNvSpPr/>
          <p:nvPr/>
        </p:nvSpPr>
        <p:spPr>
          <a:xfrm>
            <a:off x="146526" y="110947"/>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717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1000"/>
                                        <p:tgtEl>
                                          <p:spTgt spid="17"/>
                                        </p:tgtEl>
                                      </p:cBhvr>
                                    </p:animEffect>
                                    <p:anim calcmode="lin" valueType="num">
                                      <p:cBhvr>
                                        <p:cTn id="71" dur="1000" fill="hold"/>
                                        <p:tgtEl>
                                          <p:spTgt spid="17"/>
                                        </p:tgtEl>
                                        <p:attrNameLst>
                                          <p:attrName>ppt_x</p:attrName>
                                        </p:attrNameLst>
                                      </p:cBhvr>
                                      <p:tavLst>
                                        <p:tav tm="0">
                                          <p:val>
                                            <p:strVal val="#ppt_x"/>
                                          </p:val>
                                        </p:tav>
                                        <p:tav tm="100000">
                                          <p:val>
                                            <p:strVal val="#ppt_x"/>
                                          </p:val>
                                        </p:tav>
                                      </p:tavLst>
                                    </p:anim>
                                    <p:anim calcmode="lin" valueType="num">
                                      <p:cBhvr>
                                        <p:cTn id="7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0" fill="hold" display="0">
                  <p:stCondLst>
                    <p:cond delay="indefinite"/>
                  </p:stCondLst>
                </p:cTn>
                <p:tgtEl>
                  <p:spTgt spid="4"/>
                </p:tgtEl>
              </p:cMediaNode>
            </p:video>
          </p:childTnLst>
        </p:cTn>
      </p:par>
    </p:tnLst>
    <p:bldLst>
      <p:bldP spid="10" grpId="0"/>
      <p:bldP spid="11" grpId="0"/>
      <p:bldP spid="13"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E6D066-F199-4823-9F9E-10867E074C5B}"/>
              </a:ext>
            </a:extLst>
          </p:cNvPr>
          <p:cNvSpPr txBox="1"/>
          <p:nvPr/>
        </p:nvSpPr>
        <p:spPr>
          <a:xfrm>
            <a:off x="8502102" y="2944744"/>
            <a:ext cx="3626038" cy="1600438"/>
          </a:xfrm>
          <a:prstGeom prst="rect">
            <a:avLst/>
          </a:prstGeom>
          <a:noFill/>
        </p:spPr>
        <p:txBody>
          <a:bodyPr wrap="square" rtlCol="0">
            <a:spAutoFit/>
          </a:bodyPr>
          <a:lstStyle/>
          <a:p>
            <a:pPr algn="ctr"/>
            <a:r>
              <a:rPr lang="fr-FR" sz="1600" b="1" dirty="0">
                <a:solidFill>
                  <a:schemeClr val="bg1"/>
                </a:solidFill>
              </a:rPr>
              <a:t>3 </a:t>
            </a:r>
            <a:r>
              <a:rPr lang="fr-FR" sz="1600" b="1" dirty="0" err="1">
                <a:solidFill>
                  <a:schemeClr val="bg1"/>
                </a:solidFill>
              </a:rPr>
              <a:t>reasons</a:t>
            </a:r>
            <a:r>
              <a:rPr lang="fr-FR" sz="1600" b="1" dirty="0">
                <a:solidFill>
                  <a:schemeClr val="bg1"/>
                </a:solidFill>
              </a:rPr>
              <a:t> to </a:t>
            </a:r>
            <a:r>
              <a:rPr lang="fr-FR" sz="1600" b="1" dirty="0" err="1">
                <a:solidFill>
                  <a:schemeClr val="bg1"/>
                </a:solidFill>
              </a:rPr>
              <a:t>study</a:t>
            </a:r>
            <a:r>
              <a:rPr lang="fr-FR" sz="1600" b="1" dirty="0">
                <a:solidFill>
                  <a:schemeClr val="bg1"/>
                </a:solidFill>
              </a:rPr>
              <a:t> in Oxford</a:t>
            </a:r>
          </a:p>
          <a:p>
            <a:pPr algn="ctr"/>
            <a:endParaRPr lang="fr-FR" sz="1600" dirty="0">
              <a:solidFill>
                <a:schemeClr val="bg1"/>
              </a:solidFill>
            </a:endParaRPr>
          </a:p>
          <a:p>
            <a:pPr marL="144000" algn="ctr"/>
            <a:r>
              <a:rPr lang="fr-FR" sz="1600" dirty="0">
                <a:solidFill>
                  <a:schemeClr val="bg1"/>
                </a:solidFill>
              </a:rPr>
              <a:t>Banking and Fintech</a:t>
            </a:r>
          </a:p>
          <a:p>
            <a:pPr marL="144000" algn="ctr"/>
            <a:r>
              <a:rPr lang="fr-FR" sz="1600" dirty="0" err="1">
                <a:solidFill>
                  <a:schemeClr val="bg1"/>
                </a:solidFill>
              </a:rPr>
              <a:t>Tight-knit</a:t>
            </a:r>
            <a:r>
              <a:rPr lang="fr-FR" sz="1600" dirty="0">
                <a:solidFill>
                  <a:schemeClr val="bg1"/>
                </a:solidFill>
              </a:rPr>
              <a:t> </a:t>
            </a:r>
            <a:r>
              <a:rPr lang="fr-FR" sz="1600" dirty="0" err="1">
                <a:solidFill>
                  <a:schemeClr val="bg1"/>
                </a:solidFill>
              </a:rPr>
              <a:t>community</a:t>
            </a:r>
            <a:endParaRPr lang="fr-FR" sz="1600" dirty="0">
              <a:solidFill>
                <a:schemeClr val="bg1"/>
              </a:solidFill>
            </a:endParaRPr>
          </a:p>
          <a:p>
            <a:pPr marL="144000" algn="ctr"/>
            <a:r>
              <a:rPr lang="fr-FR" sz="1600" dirty="0">
                <a:solidFill>
                  <a:schemeClr val="bg1"/>
                </a:solidFill>
              </a:rPr>
              <a:t>Oxford University</a:t>
            </a:r>
          </a:p>
          <a:p>
            <a:pPr marL="285750" indent="-285750">
              <a:buFont typeface="Arial" panose="020B0604020202020204" pitchFamily="34" charset="0"/>
              <a:buChar char="•"/>
            </a:pPr>
            <a:endParaRPr lang="fr-FR" dirty="0"/>
          </a:p>
        </p:txBody>
      </p:sp>
      <p:pic>
        <p:nvPicPr>
          <p:cNvPr id="5" name="Média en ligne 4" title="Welcome to Oxford EM Normandie campus !">
            <a:hlinkClick r:id="" action="ppaction://media"/>
            <a:extLst>
              <a:ext uri="{FF2B5EF4-FFF2-40B4-BE49-F238E27FC236}">
                <a16:creationId xmlns:a16="http://schemas.microsoft.com/office/drawing/2014/main" id="{56569973-91FF-4594-B097-21852A776CC5}"/>
              </a:ext>
            </a:extLst>
          </p:cNvPr>
          <p:cNvPicPr>
            <a:picLocks noRot="1" noChangeAspect="1"/>
          </p:cNvPicPr>
          <p:nvPr>
            <a:videoFile r:link="rId1"/>
          </p:nvPr>
        </p:nvPicPr>
        <p:blipFill>
          <a:blip r:embed="rId4"/>
          <a:stretch>
            <a:fillRect/>
          </a:stretch>
        </p:blipFill>
        <p:spPr>
          <a:xfrm>
            <a:off x="268180" y="1506379"/>
            <a:ext cx="7959411" cy="4477169"/>
          </a:xfrm>
          <a:prstGeom prst="rect">
            <a:avLst/>
          </a:prstGeom>
        </p:spPr>
      </p:pic>
      <p:sp>
        <p:nvSpPr>
          <p:cNvPr id="20" name="ZoneTexte 19">
            <a:extLst>
              <a:ext uri="{FF2B5EF4-FFF2-40B4-BE49-F238E27FC236}">
                <a16:creationId xmlns:a16="http://schemas.microsoft.com/office/drawing/2014/main" id="{E6CD1C05-B947-44D9-A857-598FA169D760}"/>
              </a:ext>
            </a:extLst>
          </p:cNvPr>
          <p:cNvSpPr txBox="1"/>
          <p:nvPr/>
        </p:nvSpPr>
        <p:spPr>
          <a:xfrm>
            <a:off x="607008" y="320118"/>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OXFORD (UK)</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Our campus</a:t>
            </a:r>
          </a:p>
        </p:txBody>
      </p:sp>
      <p:sp>
        <p:nvSpPr>
          <p:cNvPr id="21" name="Rectangle 20">
            <a:extLst>
              <a:ext uri="{FF2B5EF4-FFF2-40B4-BE49-F238E27FC236}">
                <a16:creationId xmlns:a16="http://schemas.microsoft.com/office/drawing/2014/main" id="{6B2289BC-208E-4210-B78A-6620171BDF46}"/>
              </a:ext>
            </a:extLst>
          </p:cNvPr>
          <p:cNvSpPr/>
          <p:nvPr/>
        </p:nvSpPr>
        <p:spPr>
          <a:xfrm>
            <a:off x="359874" y="38926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06166B"/>
        </a:solidFill>
        <a:effectLst/>
      </p:bgPr>
    </p:bg>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C5BF343C-0F09-4033-B824-41141EFDBB36}"/>
              </a:ext>
            </a:extLst>
          </p:cNvPr>
          <p:cNvSpPr txBox="1"/>
          <p:nvPr/>
        </p:nvSpPr>
        <p:spPr>
          <a:xfrm>
            <a:off x="6621115" y="316326"/>
            <a:ext cx="4718407" cy="3108543"/>
          </a:xfrm>
          <a:prstGeom prst="rect">
            <a:avLst/>
          </a:prstGeom>
          <a:noFill/>
        </p:spPr>
        <p:txBody>
          <a:bodyPr wrap="square">
            <a:spAutoFit/>
          </a:bodyPr>
          <a:lstStyle/>
          <a:p>
            <a:r>
              <a:rPr lang="fr-FR" b="1" dirty="0">
                <a:solidFill>
                  <a:schemeClr val="bg1"/>
                </a:solidFill>
              </a:rPr>
              <a:t>Oxford </a:t>
            </a:r>
            <a:r>
              <a:rPr lang="fr-FR" b="1" dirty="0" err="1">
                <a:solidFill>
                  <a:schemeClr val="bg1"/>
                </a:solidFill>
              </a:rPr>
              <a:t>is</a:t>
            </a:r>
            <a:r>
              <a:rPr lang="fr-FR" b="1" dirty="0">
                <a:solidFill>
                  <a:schemeClr val="bg1"/>
                </a:solidFill>
              </a:rPr>
              <a:t> for </a:t>
            </a:r>
            <a:r>
              <a:rPr lang="fr-FR" b="1" dirty="0" err="1">
                <a:solidFill>
                  <a:schemeClr val="bg1"/>
                </a:solidFill>
              </a:rPr>
              <a:t>you</a:t>
            </a:r>
            <a:r>
              <a:rPr lang="fr-FR" b="1" dirty="0">
                <a:solidFill>
                  <a:schemeClr val="bg1"/>
                </a:solidFill>
              </a:rPr>
              <a:t>! </a:t>
            </a:r>
          </a:p>
          <a:p>
            <a:endParaRPr lang="fr-FR" sz="1600" dirty="0">
              <a:solidFill>
                <a:schemeClr val="bg1"/>
              </a:solidFill>
            </a:endParaRPr>
          </a:p>
          <a:p>
            <a:pPr marL="285750" indent="-285750">
              <a:buFontTx/>
              <a:buChar char="-"/>
            </a:pPr>
            <a:r>
              <a:rPr lang="fr-FR" sz="1600" dirty="0">
                <a:solidFill>
                  <a:schemeClr val="bg1"/>
                </a:solidFill>
              </a:rPr>
              <a:t>150 000 </a:t>
            </a:r>
            <a:r>
              <a:rPr lang="fr-FR" sz="1600" dirty="0" err="1">
                <a:solidFill>
                  <a:schemeClr val="bg1"/>
                </a:solidFill>
              </a:rPr>
              <a:t>inhabitants</a:t>
            </a:r>
            <a:r>
              <a:rPr lang="fr-FR" sz="1600" dirty="0">
                <a:solidFill>
                  <a:schemeClr val="bg1"/>
                </a:solidFill>
              </a:rPr>
              <a:t> , 40 000 </a:t>
            </a:r>
            <a:r>
              <a:rPr lang="fr-FR" sz="1600" dirty="0" err="1">
                <a:solidFill>
                  <a:schemeClr val="bg1"/>
                </a:solidFill>
              </a:rPr>
              <a:t>students</a:t>
            </a:r>
            <a:r>
              <a:rPr lang="fr-FR" sz="1600" dirty="0">
                <a:solidFill>
                  <a:schemeClr val="bg1"/>
                </a:solidFill>
              </a:rPr>
              <a:t>, 140 </a:t>
            </a:r>
            <a:r>
              <a:rPr lang="fr-FR" sz="1600" dirty="0" err="1">
                <a:solidFill>
                  <a:schemeClr val="bg1"/>
                </a:solidFill>
              </a:rPr>
              <a:t>nationalities</a:t>
            </a:r>
            <a:r>
              <a:rPr lang="fr-FR" sz="1600" dirty="0">
                <a:solidFill>
                  <a:schemeClr val="bg1"/>
                </a:solidFill>
              </a:rPr>
              <a:t> </a:t>
            </a:r>
          </a:p>
          <a:p>
            <a:pPr marL="285750" indent="-285750">
              <a:buFontTx/>
              <a:buChar char="-"/>
            </a:pPr>
            <a:r>
              <a:rPr lang="fr-FR" sz="1600" dirty="0">
                <a:solidFill>
                  <a:schemeClr val="bg1"/>
                </a:solidFill>
              </a:rPr>
              <a:t>55 minutes </a:t>
            </a:r>
            <a:r>
              <a:rPr lang="fr-FR" sz="1600" dirty="0" err="1">
                <a:solidFill>
                  <a:schemeClr val="bg1"/>
                </a:solidFill>
              </a:rPr>
              <a:t>from</a:t>
            </a:r>
            <a:r>
              <a:rPr lang="fr-FR" sz="1600" dirty="0">
                <a:solidFill>
                  <a:schemeClr val="bg1"/>
                </a:solidFill>
              </a:rPr>
              <a:t> London </a:t>
            </a:r>
          </a:p>
          <a:p>
            <a:pPr marL="285750" indent="-285750">
              <a:buFontTx/>
              <a:buChar char="-"/>
            </a:pPr>
            <a:r>
              <a:rPr lang="fr-FR" sz="1600" dirty="0">
                <a:solidFill>
                  <a:schemeClr val="bg1"/>
                </a:solidFill>
              </a:rPr>
              <a:t>Up to 50 </a:t>
            </a:r>
            <a:r>
              <a:rPr lang="fr-FR" sz="1600" dirty="0" err="1">
                <a:solidFill>
                  <a:schemeClr val="bg1"/>
                </a:solidFill>
              </a:rPr>
              <a:t>theatres</a:t>
            </a:r>
            <a:r>
              <a:rPr lang="fr-FR" sz="1600" dirty="0">
                <a:solidFill>
                  <a:schemeClr val="bg1"/>
                </a:solidFill>
              </a:rPr>
              <a:t> </a:t>
            </a:r>
            <a:r>
              <a:rPr lang="fr-FR" sz="1600" dirty="0" err="1">
                <a:solidFill>
                  <a:schemeClr val="bg1"/>
                </a:solidFill>
              </a:rPr>
              <a:t>including</a:t>
            </a:r>
            <a:r>
              <a:rPr lang="fr-FR" sz="1600" dirty="0">
                <a:solidFill>
                  <a:schemeClr val="bg1"/>
                </a:solidFill>
              </a:rPr>
              <a:t> in </a:t>
            </a:r>
            <a:r>
              <a:rPr lang="fr-FR" sz="1600" dirty="0" err="1">
                <a:solidFill>
                  <a:schemeClr val="bg1"/>
                </a:solidFill>
              </a:rPr>
              <a:t>colleges</a:t>
            </a:r>
            <a:endParaRPr lang="fr-FR" sz="1600" dirty="0">
              <a:solidFill>
                <a:schemeClr val="bg1"/>
              </a:solidFill>
            </a:endParaRPr>
          </a:p>
          <a:p>
            <a:pPr marL="285750" indent="-285750">
              <a:buFontTx/>
              <a:buChar char="-"/>
            </a:pPr>
            <a:r>
              <a:rPr lang="fr-FR" sz="1600" dirty="0" err="1">
                <a:solidFill>
                  <a:schemeClr val="bg1"/>
                </a:solidFill>
              </a:rPr>
              <a:t>Musicals</a:t>
            </a:r>
            <a:r>
              <a:rPr lang="fr-FR" sz="1600" dirty="0">
                <a:solidFill>
                  <a:schemeClr val="bg1"/>
                </a:solidFill>
              </a:rPr>
              <a:t>, Ted </a:t>
            </a:r>
            <a:r>
              <a:rPr lang="fr-FR" sz="1600" dirty="0" err="1">
                <a:solidFill>
                  <a:schemeClr val="bg1"/>
                </a:solidFill>
              </a:rPr>
              <a:t>Talks</a:t>
            </a:r>
            <a:r>
              <a:rPr lang="fr-FR" sz="1600" dirty="0">
                <a:solidFill>
                  <a:schemeClr val="bg1"/>
                </a:solidFill>
              </a:rPr>
              <a:t>, </a:t>
            </a:r>
            <a:r>
              <a:rPr lang="fr-FR" sz="1600" dirty="0" err="1">
                <a:solidFill>
                  <a:schemeClr val="bg1"/>
                </a:solidFill>
              </a:rPr>
              <a:t>Debate</a:t>
            </a:r>
            <a:r>
              <a:rPr lang="fr-FR" sz="1600" dirty="0">
                <a:solidFill>
                  <a:schemeClr val="bg1"/>
                </a:solidFill>
              </a:rPr>
              <a:t> Clubs, Sports, Blenheim Palace 15 miles </a:t>
            </a:r>
            <a:r>
              <a:rPr lang="fr-FR" sz="1600" dirty="0" err="1">
                <a:solidFill>
                  <a:schemeClr val="bg1"/>
                </a:solidFill>
              </a:rPr>
              <a:t>away</a:t>
            </a:r>
            <a:endParaRPr lang="fr-FR" sz="1600" dirty="0">
              <a:solidFill>
                <a:schemeClr val="bg1"/>
              </a:solidFill>
            </a:endParaRPr>
          </a:p>
          <a:p>
            <a:pPr marL="285750" indent="-285750">
              <a:buFontTx/>
              <a:buChar char="-"/>
            </a:pPr>
            <a:r>
              <a:rPr lang="fr-FR" sz="1600" dirty="0">
                <a:solidFill>
                  <a:schemeClr val="bg1"/>
                </a:solidFill>
              </a:rPr>
              <a:t>BMW and </a:t>
            </a:r>
            <a:r>
              <a:rPr lang="fr-FR" sz="1600" dirty="0" err="1">
                <a:solidFill>
                  <a:schemeClr val="bg1"/>
                </a:solidFill>
              </a:rPr>
              <a:t>its</a:t>
            </a:r>
            <a:r>
              <a:rPr lang="fr-FR" sz="1600" dirty="0">
                <a:solidFill>
                  <a:schemeClr val="bg1"/>
                </a:solidFill>
              </a:rPr>
              <a:t> </a:t>
            </a:r>
            <a:r>
              <a:rPr lang="fr-FR" sz="1600" dirty="0" err="1">
                <a:solidFill>
                  <a:schemeClr val="bg1"/>
                </a:solidFill>
              </a:rPr>
              <a:t>famous</a:t>
            </a:r>
            <a:r>
              <a:rPr lang="fr-FR" sz="1600" dirty="0">
                <a:solidFill>
                  <a:schemeClr val="bg1"/>
                </a:solidFill>
              </a:rPr>
              <a:t> Mini Plant </a:t>
            </a:r>
          </a:p>
          <a:p>
            <a:pPr marL="285750" indent="-285750">
              <a:buFontTx/>
              <a:buChar char="-"/>
            </a:pPr>
            <a:endParaRPr lang="fr-FR" sz="1600" dirty="0">
              <a:solidFill>
                <a:schemeClr val="bg1"/>
              </a:solidFill>
            </a:endParaRPr>
          </a:p>
          <a:p>
            <a:r>
              <a:rPr lang="fr-FR" sz="1600" dirty="0">
                <a:solidFill>
                  <a:schemeClr val="bg1"/>
                </a:solidFill>
              </a:rPr>
              <a:t>…and EM Normandie in the </a:t>
            </a:r>
            <a:r>
              <a:rPr lang="fr-FR" sz="1600" dirty="0" err="1">
                <a:solidFill>
                  <a:schemeClr val="bg1"/>
                </a:solidFill>
              </a:rPr>
              <a:t>heart</a:t>
            </a:r>
            <a:r>
              <a:rPr lang="fr-FR" sz="1600" dirty="0">
                <a:solidFill>
                  <a:schemeClr val="bg1"/>
                </a:solidFill>
              </a:rPr>
              <a:t> of </a:t>
            </a:r>
            <a:r>
              <a:rPr lang="fr-FR" sz="1600" dirty="0" err="1">
                <a:solidFill>
                  <a:schemeClr val="bg1"/>
                </a:solidFill>
              </a:rPr>
              <a:t>it</a:t>
            </a:r>
            <a:endParaRPr lang="fr-FR" dirty="0">
              <a:solidFill>
                <a:schemeClr val="bg1"/>
              </a:solidFill>
            </a:endParaRPr>
          </a:p>
          <a:p>
            <a:pPr marL="285750" indent="-285750">
              <a:buFontTx/>
              <a:buChar char="-"/>
            </a:pPr>
            <a:endParaRPr lang="fr-FR" dirty="0">
              <a:solidFill>
                <a:schemeClr val="bg1"/>
              </a:solidFill>
            </a:endParaRPr>
          </a:p>
        </p:txBody>
      </p:sp>
      <p:sp>
        <p:nvSpPr>
          <p:cNvPr id="3" name="ZoneTexte 2">
            <a:extLst>
              <a:ext uri="{FF2B5EF4-FFF2-40B4-BE49-F238E27FC236}">
                <a16:creationId xmlns:a16="http://schemas.microsoft.com/office/drawing/2014/main" id="{17B3DD4C-43DC-47A3-94AC-42B98D416763}"/>
              </a:ext>
            </a:extLst>
          </p:cNvPr>
          <p:cNvSpPr txBox="1"/>
          <p:nvPr/>
        </p:nvSpPr>
        <p:spPr>
          <a:xfrm>
            <a:off x="672144" y="4909288"/>
            <a:ext cx="10680799" cy="369332"/>
          </a:xfrm>
          <a:prstGeom prst="rect">
            <a:avLst/>
          </a:prstGeom>
          <a:noFill/>
        </p:spPr>
        <p:txBody>
          <a:bodyPr wrap="square" rtlCol="0">
            <a:spAutoFit/>
          </a:bodyPr>
          <a:lstStyle/>
          <a:p>
            <a:r>
              <a:rPr lang="fr-FR">
                <a:solidFill>
                  <a:schemeClr val="bg1"/>
                </a:solidFill>
              </a:rPr>
              <a:t>									               </a:t>
            </a:r>
          </a:p>
        </p:txBody>
      </p:sp>
      <p:pic>
        <p:nvPicPr>
          <p:cNvPr id="2" name="Image 1">
            <a:extLst>
              <a:ext uri="{FF2B5EF4-FFF2-40B4-BE49-F238E27FC236}">
                <a16:creationId xmlns:a16="http://schemas.microsoft.com/office/drawing/2014/main" id="{02AD6D49-19B6-40E2-AE3F-FFDBFE00ED5B}"/>
              </a:ext>
            </a:extLst>
          </p:cNvPr>
          <p:cNvPicPr>
            <a:picLocks noChangeAspect="1"/>
          </p:cNvPicPr>
          <p:nvPr/>
        </p:nvPicPr>
        <p:blipFill>
          <a:blip r:embed="rId3"/>
          <a:stretch>
            <a:fillRect/>
          </a:stretch>
        </p:blipFill>
        <p:spPr>
          <a:xfrm>
            <a:off x="373158" y="3611638"/>
            <a:ext cx="5256944" cy="2964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ZoneTexte 14">
            <a:extLst>
              <a:ext uri="{FF2B5EF4-FFF2-40B4-BE49-F238E27FC236}">
                <a16:creationId xmlns:a16="http://schemas.microsoft.com/office/drawing/2014/main" id="{3B9F6952-357B-4BA1-B14D-BFC957E44047}"/>
              </a:ext>
            </a:extLst>
          </p:cNvPr>
          <p:cNvSpPr txBox="1"/>
          <p:nvPr/>
        </p:nvSpPr>
        <p:spPr>
          <a:xfrm>
            <a:off x="672145" y="4833124"/>
            <a:ext cx="10680799" cy="369332"/>
          </a:xfrm>
          <a:prstGeom prst="rect">
            <a:avLst/>
          </a:prstGeom>
          <a:noFill/>
        </p:spPr>
        <p:txBody>
          <a:bodyPr wrap="square" rtlCol="0">
            <a:spAutoFit/>
          </a:bodyPr>
          <a:lstStyle/>
          <a:p>
            <a:r>
              <a:rPr lang="fr-FR">
                <a:solidFill>
                  <a:schemeClr val="bg1"/>
                </a:solidFill>
              </a:rPr>
              <a:t>									               </a:t>
            </a:r>
          </a:p>
        </p:txBody>
      </p:sp>
      <p:pic>
        <p:nvPicPr>
          <p:cNvPr id="9" name="Image 8">
            <a:extLst>
              <a:ext uri="{FF2B5EF4-FFF2-40B4-BE49-F238E27FC236}">
                <a16:creationId xmlns:a16="http://schemas.microsoft.com/office/drawing/2014/main" id="{2DD961FB-0639-4BD6-B136-E857EAD0ABEF}"/>
              </a:ext>
            </a:extLst>
          </p:cNvPr>
          <p:cNvPicPr>
            <a:picLocks noChangeAspect="1"/>
          </p:cNvPicPr>
          <p:nvPr/>
        </p:nvPicPr>
        <p:blipFill>
          <a:blip r:embed="rId4"/>
          <a:stretch>
            <a:fillRect/>
          </a:stretch>
        </p:blipFill>
        <p:spPr>
          <a:xfrm>
            <a:off x="6921965" y="3913917"/>
            <a:ext cx="3760831" cy="22077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 7">
            <a:extLst>
              <a:ext uri="{FF2B5EF4-FFF2-40B4-BE49-F238E27FC236}">
                <a16:creationId xmlns:a16="http://schemas.microsoft.com/office/drawing/2014/main" id="{AC3029A9-040E-4403-8269-D4F242F7E6AB}"/>
              </a:ext>
            </a:extLst>
          </p:cNvPr>
          <p:cNvPicPr>
            <a:picLocks noChangeAspect="1"/>
          </p:cNvPicPr>
          <p:nvPr/>
        </p:nvPicPr>
        <p:blipFill>
          <a:blip r:embed="rId5"/>
          <a:stretch>
            <a:fillRect/>
          </a:stretch>
        </p:blipFill>
        <p:spPr>
          <a:xfrm>
            <a:off x="260280" y="324397"/>
            <a:ext cx="5369822" cy="3171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2468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5E6D066-F199-4823-9F9E-10867E074C5B}"/>
              </a:ext>
            </a:extLst>
          </p:cNvPr>
          <p:cNvSpPr txBox="1"/>
          <p:nvPr/>
        </p:nvSpPr>
        <p:spPr>
          <a:xfrm>
            <a:off x="8216555" y="2767280"/>
            <a:ext cx="3578501" cy="1323439"/>
          </a:xfrm>
          <a:prstGeom prst="rect">
            <a:avLst/>
          </a:prstGeom>
          <a:noFill/>
        </p:spPr>
        <p:txBody>
          <a:bodyPr wrap="square" lIns="91440" tIns="45720" rIns="91440" bIns="45720" rtlCol="0" anchor="t">
            <a:spAutoFit/>
          </a:bodyPr>
          <a:lstStyle/>
          <a:p>
            <a:pPr algn="ctr"/>
            <a:r>
              <a:rPr lang="fr-FR" sz="1600" b="1" dirty="0">
                <a:solidFill>
                  <a:schemeClr val="bg1"/>
                </a:solidFill>
              </a:rPr>
              <a:t>3 </a:t>
            </a:r>
            <a:r>
              <a:rPr lang="fr-FR" sz="1600" b="1" dirty="0" err="1">
                <a:solidFill>
                  <a:schemeClr val="bg1"/>
                </a:solidFill>
              </a:rPr>
              <a:t>reasons</a:t>
            </a:r>
            <a:r>
              <a:rPr lang="fr-FR" sz="1600" b="1" dirty="0">
                <a:solidFill>
                  <a:schemeClr val="bg1"/>
                </a:solidFill>
              </a:rPr>
              <a:t> to </a:t>
            </a:r>
            <a:r>
              <a:rPr lang="fr-FR" sz="1600" b="1" dirty="0" err="1">
                <a:solidFill>
                  <a:schemeClr val="bg1"/>
                </a:solidFill>
              </a:rPr>
              <a:t>study</a:t>
            </a:r>
            <a:r>
              <a:rPr lang="fr-FR" sz="1600" b="1" dirty="0">
                <a:solidFill>
                  <a:schemeClr val="bg1"/>
                </a:solidFill>
              </a:rPr>
              <a:t> in Dublin</a:t>
            </a:r>
          </a:p>
          <a:p>
            <a:pPr algn="ctr"/>
            <a:endParaRPr lang="fr-FR" sz="1600" dirty="0">
              <a:solidFill>
                <a:schemeClr val="bg1"/>
              </a:solidFill>
            </a:endParaRPr>
          </a:p>
          <a:p>
            <a:pPr marL="144000" algn="ctr"/>
            <a:r>
              <a:rPr lang="fr-FR" sz="1600" dirty="0">
                <a:solidFill>
                  <a:schemeClr val="bg1"/>
                </a:solidFill>
              </a:rPr>
              <a:t>Digital sales</a:t>
            </a:r>
          </a:p>
          <a:p>
            <a:pPr marL="144000" algn="ctr"/>
            <a:r>
              <a:rPr lang="fr-FR" sz="1600" dirty="0">
                <a:solidFill>
                  <a:schemeClr val="bg1"/>
                </a:solidFill>
              </a:rPr>
              <a:t>Big Tech </a:t>
            </a:r>
            <a:r>
              <a:rPr lang="fr-FR" sz="1600" dirty="0" err="1">
                <a:solidFill>
                  <a:schemeClr val="bg1"/>
                </a:solidFill>
              </a:rPr>
              <a:t>companies</a:t>
            </a:r>
            <a:r>
              <a:rPr lang="fr-FR" sz="1600" dirty="0">
                <a:solidFill>
                  <a:schemeClr val="bg1"/>
                </a:solidFill>
              </a:rPr>
              <a:t> (GAFAM)</a:t>
            </a:r>
          </a:p>
          <a:p>
            <a:pPr marL="144000" algn="ctr"/>
            <a:r>
              <a:rPr lang="fr-FR" sz="1600" dirty="0" err="1">
                <a:solidFill>
                  <a:schemeClr val="bg1"/>
                </a:solidFill>
              </a:rPr>
              <a:t>Youngest</a:t>
            </a:r>
            <a:r>
              <a:rPr lang="fr-FR" sz="1600" dirty="0">
                <a:solidFill>
                  <a:schemeClr val="bg1"/>
                </a:solidFill>
              </a:rPr>
              <a:t> city in Europe</a:t>
            </a:r>
          </a:p>
        </p:txBody>
      </p:sp>
      <p:pic>
        <p:nvPicPr>
          <p:cNvPr id="5" name="Média en ligne 4" title="Welcome to Dublin EM Normandie campus !">
            <a:hlinkClick r:id="" action="ppaction://media"/>
            <a:extLst>
              <a:ext uri="{FF2B5EF4-FFF2-40B4-BE49-F238E27FC236}">
                <a16:creationId xmlns:a16="http://schemas.microsoft.com/office/drawing/2014/main" id="{C0071425-FE26-474C-8883-A87DEA73D131}"/>
              </a:ext>
            </a:extLst>
          </p:cNvPr>
          <p:cNvPicPr>
            <a:picLocks noRot="1" noChangeAspect="1"/>
          </p:cNvPicPr>
          <p:nvPr>
            <a:videoFile r:link="rId1"/>
          </p:nvPr>
        </p:nvPicPr>
        <p:blipFill>
          <a:blip r:embed="rId4"/>
          <a:stretch>
            <a:fillRect/>
          </a:stretch>
        </p:blipFill>
        <p:spPr>
          <a:xfrm>
            <a:off x="396944" y="1502917"/>
            <a:ext cx="7444746" cy="4187669"/>
          </a:xfrm>
          <a:prstGeom prst="rect">
            <a:avLst/>
          </a:prstGeom>
        </p:spPr>
      </p:pic>
      <p:sp>
        <p:nvSpPr>
          <p:cNvPr id="16" name="ZoneTexte 15">
            <a:extLst>
              <a:ext uri="{FF2B5EF4-FFF2-40B4-BE49-F238E27FC236}">
                <a16:creationId xmlns:a16="http://schemas.microsoft.com/office/drawing/2014/main" id="{52EE1230-E9A6-4F14-B8EC-2DF6E6D90576}"/>
              </a:ext>
            </a:extLst>
          </p:cNvPr>
          <p:cNvSpPr txBox="1"/>
          <p:nvPr/>
        </p:nvSpPr>
        <p:spPr>
          <a:xfrm>
            <a:off x="607008" y="320118"/>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DUBLIN (IRELAND)</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Our campus</a:t>
            </a:r>
          </a:p>
        </p:txBody>
      </p:sp>
      <p:sp>
        <p:nvSpPr>
          <p:cNvPr id="17" name="Rectangle 16">
            <a:extLst>
              <a:ext uri="{FF2B5EF4-FFF2-40B4-BE49-F238E27FC236}">
                <a16:creationId xmlns:a16="http://schemas.microsoft.com/office/drawing/2014/main" id="{BD522C72-BFDC-4587-B67C-9CFAD89127A0}"/>
              </a:ext>
            </a:extLst>
          </p:cNvPr>
          <p:cNvSpPr/>
          <p:nvPr/>
        </p:nvSpPr>
        <p:spPr>
          <a:xfrm>
            <a:off x="359874" y="38926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35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06166B"/>
        </a:solidFill>
        <a:effectLst/>
      </p:bgPr>
    </p:bg>
    <p:spTree>
      <p:nvGrpSpPr>
        <p:cNvPr id="1" name=""/>
        <p:cNvGrpSpPr/>
        <p:nvPr/>
      </p:nvGrpSpPr>
      <p:grpSpPr>
        <a:xfrm>
          <a:off x="0" y="0"/>
          <a:ext cx="0" cy="0"/>
          <a:chOff x="0" y="0"/>
          <a:chExt cx="0" cy="0"/>
        </a:xfrm>
      </p:grpSpPr>
      <p:pic>
        <p:nvPicPr>
          <p:cNvPr id="3" name="Média en ligne 2" title="This City's Got Love">
            <a:hlinkClick r:id="" action="ppaction://media"/>
            <a:extLst>
              <a:ext uri="{FF2B5EF4-FFF2-40B4-BE49-F238E27FC236}">
                <a16:creationId xmlns:a16="http://schemas.microsoft.com/office/drawing/2014/main" id="{AE659EE0-F38A-49FB-9040-386A8DC96BCB}"/>
              </a:ext>
            </a:extLst>
          </p:cNvPr>
          <p:cNvPicPr>
            <a:picLocks noRot="1" noChangeAspect="1"/>
          </p:cNvPicPr>
          <p:nvPr>
            <a:videoFile r:link="rId1"/>
          </p:nvPr>
        </p:nvPicPr>
        <p:blipFill>
          <a:blip r:embed="rId4"/>
          <a:stretch>
            <a:fillRect/>
          </a:stretch>
        </p:blipFill>
        <p:spPr>
          <a:xfrm>
            <a:off x="826278" y="1050081"/>
            <a:ext cx="5104974" cy="2871548"/>
          </a:xfrm>
          <a:prstGeom prst="rect">
            <a:avLst/>
          </a:prstGeom>
        </p:spPr>
      </p:pic>
      <p:pic>
        <p:nvPicPr>
          <p:cNvPr id="11" name="Image 10" descr="Une image contenant rayon, livre, intérieur, bibliothèque&#10;&#10;Description générée automatiquement">
            <a:extLst>
              <a:ext uri="{FF2B5EF4-FFF2-40B4-BE49-F238E27FC236}">
                <a16:creationId xmlns:a16="http://schemas.microsoft.com/office/drawing/2014/main" id="{6B15A60E-E705-4969-AC17-19A9ECC718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702" y="4553501"/>
            <a:ext cx="3243299" cy="21613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ZoneTexte 13">
            <a:extLst>
              <a:ext uri="{FF2B5EF4-FFF2-40B4-BE49-F238E27FC236}">
                <a16:creationId xmlns:a16="http://schemas.microsoft.com/office/drawing/2014/main" id="{362A795B-B317-4176-AD0E-01488922322C}"/>
              </a:ext>
            </a:extLst>
          </p:cNvPr>
          <p:cNvSpPr txBox="1"/>
          <p:nvPr/>
        </p:nvSpPr>
        <p:spPr>
          <a:xfrm>
            <a:off x="6402879" y="542872"/>
            <a:ext cx="2676626" cy="584775"/>
          </a:xfrm>
          <a:prstGeom prst="rect">
            <a:avLst/>
          </a:prstGeom>
          <a:noFill/>
        </p:spPr>
        <p:txBody>
          <a:bodyPr wrap="square">
            <a:spAutoFit/>
          </a:bodyPr>
          <a:lstStyle/>
          <a:p>
            <a:pPr algn="ctr"/>
            <a:r>
              <a:rPr lang="fr-FR" sz="1600" b="1" dirty="0" err="1">
                <a:solidFill>
                  <a:srgbClr val="FFFFFF"/>
                </a:solidFill>
              </a:rPr>
              <a:t>Visit</a:t>
            </a:r>
            <a:r>
              <a:rPr lang="fr-FR" sz="1600" b="1" dirty="0">
                <a:solidFill>
                  <a:srgbClr val="FFFFFF"/>
                </a:solidFill>
              </a:rPr>
              <a:t> the </a:t>
            </a:r>
            <a:r>
              <a:rPr lang="fr-FR" sz="1600" b="1" dirty="0" err="1">
                <a:solidFill>
                  <a:srgbClr val="FFFFFF"/>
                </a:solidFill>
              </a:rPr>
              <a:t>Guiness</a:t>
            </a:r>
            <a:r>
              <a:rPr lang="fr-FR" sz="1600" b="1" dirty="0">
                <a:solidFill>
                  <a:srgbClr val="FFFFFF"/>
                </a:solidFill>
              </a:rPr>
              <a:t> </a:t>
            </a:r>
            <a:r>
              <a:rPr lang="fr-FR" sz="1600" b="1" dirty="0" err="1">
                <a:solidFill>
                  <a:srgbClr val="FFFFFF"/>
                </a:solidFill>
              </a:rPr>
              <a:t>Storehouse</a:t>
            </a:r>
            <a:r>
              <a:rPr lang="fr-FR" sz="1600" b="1" dirty="0">
                <a:solidFill>
                  <a:srgbClr val="FFFFFF"/>
                </a:solidFill>
              </a:rPr>
              <a:t> </a:t>
            </a:r>
            <a:r>
              <a:rPr lang="fr-FR" sz="1600" b="1" dirty="0" err="1">
                <a:solidFill>
                  <a:srgbClr val="FFFFFF"/>
                </a:solidFill>
              </a:rPr>
              <a:t>Factory</a:t>
            </a:r>
            <a:endParaRPr lang="fr-FR" sz="1600" b="1" dirty="0">
              <a:solidFill>
                <a:srgbClr val="FFFFFF"/>
              </a:solidFill>
            </a:endParaRPr>
          </a:p>
        </p:txBody>
      </p:sp>
      <p:sp>
        <p:nvSpPr>
          <p:cNvPr id="15" name="ZoneTexte 14">
            <a:extLst>
              <a:ext uri="{FF2B5EF4-FFF2-40B4-BE49-F238E27FC236}">
                <a16:creationId xmlns:a16="http://schemas.microsoft.com/office/drawing/2014/main" id="{1E26D933-0FF5-472C-8959-C3AD29FF1926}"/>
              </a:ext>
            </a:extLst>
          </p:cNvPr>
          <p:cNvSpPr txBox="1"/>
          <p:nvPr/>
        </p:nvSpPr>
        <p:spPr>
          <a:xfrm>
            <a:off x="9079505" y="542872"/>
            <a:ext cx="3018289" cy="584775"/>
          </a:xfrm>
          <a:prstGeom prst="rect">
            <a:avLst/>
          </a:prstGeom>
          <a:noFill/>
        </p:spPr>
        <p:txBody>
          <a:bodyPr wrap="square">
            <a:spAutoFit/>
          </a:bodyPr>
          <a:lstStyle/>
          <a:p>
            <a:pPr algn="ctr"/>
            <a:r>
              <a:rPr lang="fr-FR" sz="1600" b="1" dirty="0" err="1">
                <a:solidFill>
                  <a:srgbClr val="FFFFFF"/>
                </a:solidFill>
              </a:rPr>
              <a:t>Enjoy</a:t>
            </a:r>
            <a:r>
              <a:rPr lang="fr-FR" sz="1600" b="1" dirty="0">
                <a:solidFill>
                  <a:srgbClr val="FFFFFF"/>
                </a:solidFill>
              </a:rPr>
              <a:t> St </a:t>
            </a:r>
            <a:r>
              <a:rPr lang="fr-FR" sz="1600" b="1" dirty="0" err="1">
                <a:solidFill>
                  <a:srgbClr val="FFFFFF"/>
                </a:solidFill>
              </a:rPr>
              <a:t>Patrick’s</a:t>
            </a:r>
            <a:r>
              <a:rPr lang="fr-FR" sz="1600" b="1" dirty="0">
                <a:solidFill>
                  <a:srgbClr val="FFFFFF"/>
                </a:solidFill>
              </a:rPr>
              <a:t> </a:t>
            </a:r>
            <a:r>
              <a:rPr lang="fr-FR" sz="1600" b="1" dirty="0" err="1">
                <a:solidFill>
                  <a:srgbClr val="FFFFFF"/>
                </a:solidFill>
              </a:rPr>
              <a:t>day</a:t>
            </a:r>
            <a:r>
              <a:rPr lang="fr-FR" sz="1600" b="1" dirty="0">
                <a:solidFill>
                  <a:srgbClr val="FFFFFF"/>
                </a:solidFill>
              </a:rPr>
              <a:t> in Temple Bar</a:t>
            </a:r>
          </a:p>
        </p:txBody>
      </p:sp>
      <p:sp>
        <p:nvSpPr>
          <p:cNvPr id="16" name="ZoneTexte 15">
            <a:extLst>
              <a:ext uri="{FF2B5EF4-FFF2-40B4-BE49-F238E27FC236}">
                <a16:creationId xmlns:a16="http://schemas.microsoft.com/office/drawing/2014/main" id="{F9074215-00F5-4DB0-A043-1BF5004C4911}"/>
              </a:ext>
            </a:extLst>
          </p:cNvPr>
          <p:cNvSpPr txBox="1"/>
          <p:nvPr/>
        </p:nvSpPr>
        <p:spPr>
          <a:xfrm>
            <a:off x="8172471" y="4102566"/>
            <a:ext cx="3753207" cy="338554"/>
          </a:xfrm>
          <a:prstGeom prst="rect">
            <a:avLst/>
          </a:prstGeom>
          <a:noFill/>
        </p:spPr>
        <p:txBody>
          <a:bodyPr wrap="square">
            <a:spAutoFit/>
          </a:bodyPr>
          <a:lstStyle/>
          <a:p>
            <a:pPr algn="ctr"/>
            <a:r>
              <a:rPr lang="fr-FR" sz="1600" b="1" dirty="0" err="1">
                <a:solidFill>
                  <a:srgbClr val="FFFFFF"/>
                </a:solidFill>
              </a:rPr>
              <a:t>Eat</a:t>
            </a:r>
            <a:r>
              <a:rPr lang="fr-FR" sz="1600" b="1" dirty="0">
                <a:solidFill>
                  <a:srgbClr val="FFFFFF"/>
                </a:solidFill>
              </a:rPr>
              <a:t> </a:t>
            </a:r>
            <a:r>
              <a:rPr lang="fr-FR" sz="1600" b="1" dirty="0" err="1">
                <a:solidFill>
                  <a:srgbClr val="FFFFFF"/>
                </a:solidFill>
              </a:rPr>
              <a:t>Fish’n’chips</a:t>
            </a:r>
            <a:r>
              <a:rPr lang="fr-FR" sz="1600" b="1" dirty="0">
                <a:solidFill>
                  <a:srgbClr val="FFFFFF"/>
                </a:solidFill>
              </a:rPr>
              <a:t> at Leo </a:t>
            </a:r>
            <a:r>
              <a:rPr lang="fr-FR" sz="1600" b="1" dirty="0" err="1">
                <a:solidFill>
                  <a:srgbClr val="FFFFFF"/>
                </a:solidFill>
              </a:rPr>
              <a:t>Burdocks</a:t>
            </a:r>
            <a:endParaRPr lang="fr-FR" sz="1600" b="1" dirty="0">
              <a:solidFill>
                <a:srgbClr val="FFFFFF"/>
              </a:solidFill>
            </a:endParaRPr>
          </a:p>
        </p:txBody>
      </p:sp>
      <p:sp>
        <p:nvSpPr>
          <p:cNvPr id="17" name="ZoneTexte 16">
            <a:extLst>
              <a:ext uri="{FF2B5EF4-FFF2-40B4-BE49-F238E27FC236}">
                <a16:creationId xmlns:a16="http://schemas.microsoft.com/office/drawing/2014/main" id="{BA66941A-A3A7-4362-A7C3-25ED3D93CBD3}"/>
              </a:ext>
            </a:extLst>
          </p:cNvPr>
          <p:cNvSpPr txBox="1"/>
          <p:nvPr/>
        </p:nvSpPr>
        <p:spPr>
          <a:xfrm>
            <a:off x="4150181" y="4107973"/>
            <a:ext cx="3755968" cy="338554"/>
          </a:xfrm>
          <a:prstGeom prst="rect">
            <a:avLst/>
          </a:prstGeom>
          <a:noFill/>
        </p:spPr>
        <p:txBody>
          <a:bodyPr wrap="square">
            <a:spAutoFit/>
          </a:bodyPr>
          <a:lstStyle/>
          <a:p>
            <a:pPr algn="ctr"/>
            <a:r>
              <a:rPr lang="fr-FR" sz="1600" b="1" dirty="0" err="1">
                <a:solidFill>
                  <a:srgbClr val="FFFFFF"/>
                </a:solidFill>
              </a:rPr>
              <a:t>See</a:t>
            </a:r>
            <a:r>
              <a:rPr lang="fr-FR" sz="1600" b="1" dirty="0">
                <a:solidFill>
                  <a:srgbClr val="FFFFFF"/>
                </a:solidFill>
              </a:rPr>
              <a:t> the </a:t>
            </a:r>
            <a:r>
              <a:rPr lang="fr-FR" sz="1600" b="1" dirty="0" err="1">
                <a:solidFill>
                  <a:srgbClr val="FFFFFF"/>
                </a:solidFill>
              </a:rPr>
              <a:t>library</a:t>
            </a:r>
            <a:r>
              <a:rPr lang="fr-FR" sz="1600" b="1" dirty="0">
                <a:solidFill>
                  <a:srgbClr val="FFFFFF"/>
                </a:solidFill>
              </a:rPr>
              <a:t> of Trinity </a:t>
            </a:r>
            <a:r>
              <a:rPr lang="fr-FR" sz="1600" b="1" dirty="0" err="1">
                <a:solidFill>
                  <a:srgbClr val="FFFFFF"/>
                </a:solidFill>
              </a:rPr>
              <a:t>College</a:t>
            </a:r>
            <a:endParaRPr lang="fr-FR" sz="1600" b="1" dirty="0">
              <a:solidFill>
                <a:srgbClr val="FFFFFF"/>
              </a:solidFill>
            </a:endParaRPr>
          </a:p>
        </p:txBody>
      </p:sp>
      <p:sp>
        <p:nvSpPr>
          <p:cNvPr id="18" name="ZoneTexte 17">
            <a:extLst>
              <a:ext uri="{FF2B5EF4-FFF2-40B4-BE49-F238E27FC236}">
                <a16:creationId xmlns:a16="http://schemas.microsoft.com/office/drawing/2014/main" id="{5A7C26F5-5567-4CE0-95EA-C87972BE5D35}"/>
              </a:ext>
            </a:extLst>
          </p:cNvPr>
          <p:cNvSpPr txBox="1"/>
          <p:nvPr/>
        </p:nvSpPr>
        <p:spPr>
          <a:xfrm>
            <a:off x="501950" y="4078100"/>
            <a:ext cx="3146281" cy="338554"/>
          </a:xfrm>
          <a:prstGeom prst="rect">
            <a:avLst/>
          </a:prstGeom>
          <a:noFill/>
        </p:spPr>
        <p:txBody>
          <a:bodyPr wrap="square">
            <a:spAutoFit/>
          </a:bodyPr>
          <a:lstStyle/>
          <a:p>
            <a:pPr algn="ctr"/>
            <a:r>
              <a:rPr lang="fr-FR" sz="1600" b="1" dirty="0" err="1">
                <a:solidFill>
                  <a:srgbClr val="FFFFFF"/>
                </a:solidFill>
              </a:rPr>
              <a:t>Walk</a:t>
            </a:r>
            <a:r>
              <a:rPr lang="fr-FR" sz="1600" b="1" dirty="0">
                <a:solidFill>
                  <a:srgbClr val="FFFFFF"/>
                </a:solidFill>
              </a:rPr>
              <a:t> the </a:t>
            </a:r>
            <a:r>
              <a:rPr lang="fr-FR" sz="1600" b="1" dirty="0" err="1">
                <a:solidFill>
                  <a:srgbClr val="FFFFFF"/>
                </a:solidFill>
              </a:rPr>
              <a:t>cliffside</a:t>
            </a:r>
            <a:r>
              <a:rPr lang="fr-FR" sz="1600" b="1" dirty="0">
                <a:solidFill>
                  <a:srgbClr val="FFFFFF"/>
                </a:solidFill>
              </a:rPr>
              <a:t> in </a:t>
            </a:r>
            <a:r>
              <a:rPr lang="fr-FR" sz="1600" b="1" dirty="0" err="1">
                <a:solidFill>
                  <a:srgbClr val="FFFFFF"/>
                </a:solidFill>
              </a:rPr>
              <a:t>Howth</a:t>
            </a:r>
            <a:endParaRPr lang="fr-FR" sz="1600" b="1" dirty="0">
              <a:solidFill>
                <a:srgbClr val="FFFFFF"/>
              </a:solidFill>
            </a:endParaRPr>
          </a:p>
        </p:txBody>
      </p:sp>
      <p:pic>
        <p:nvPicPr>
          <p:cNvPr id="5" name="Image 4">
            <a:extLst>
              <a:ext uri="{FF2B5EF4-FFF2-40B4-BE49-F238E27FC236}">
                <a16:creationId xmlns:a16="http://schemas.microsoft.com/office/drawing/2014/main" id="{0766DCDC-8C38-4F77-BD34-0257B7B633EB}"/>
              </a:ext>
            </a:extLst>
          </p:cNvPr>
          <p:cNvPicPr>
            <a:picLocks noChangeAspect="1"/>
          </p:cNvPicPr>
          <p:nvPr/>
        </p:nvPicPr>
        <p:blipFill>
          <a:blip r:embed="rId6"/>
          <a:stretch>
            <a:fillRect/>
          </a:stretch>
        </p:blipFill>
        <p:spPr>
          <a:xfrm>
            <a:off x="404933" y="4553501"/>
            <a:ext cx="3243299" cy="21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 18">
            <a:extLst>
              <a:ext uri="{FF2B5EF4-FFF2-40B4-BE49-F238E27FC236}">
                <a16:creationId xmlns:a16="http://schemas.microsoft.com/office/drawing/2014/main" id="{ED460980-E398-434F-A64D-D3A3642F5582}"/>
              </a:ext>
            </a:extLst>
          </p:cNvPr>
          <p:cNvPicPr>
            <a:picLocks noChangeAspect="1"/>
          </p:cNvPicPr>
          <p:nvPr/>
        </p:nvPicPr>
        <p:blipFill>
          <a:blip r:embed="rId7"/>
          <a:stretch>
            <a:fillRect/>
          </a:stretch>
        </p:blipFill>
        <p:spPr>
          <a:xfrm>
            <a:off x="8616854" y="4529400"/>
            <a:ext cx="2864439" cy="2145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Image 19">
            <a:extLst>
              <a:ext uri="{FF2B5EF4-FFF2-40B4-BE49-F238E27FC236}">
                <a16:creationId xmlns:a16="http://schemas.microsoft.com/office/drawing/2014/main" id="{B97A91F6-DD30-4F70-8B47-E51D160E794B}"/>
              </a:ext>
            </a:extLst>
          </p:cNvPr>
          <p:cNvPicPr>
            <a:picLocks noChangeAspect="1"/>
          </p:cNvPicPr>
          <p:nvPr/>
        </p:nvPicPr>
        <p:blipFill>
          <a:blip r:embed="rId8"/>
          <a:stretch>
            <a:fillRect/>
          </a:stretch>
        </p:blipFill>
        <p:spPr>
          <a:xfrm>
            <a:off x="6620188" y="1265399"/>
            <a:ext cx="2242008" cy="2599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 20">
            <a:extLst>
              <a:ext uri="{FF2B5EF4-FFF2-40B4-BE49-F238E27FC236}">
                <a16:creationId xmlns:a16="http://schemas.microsoft.com/office/drawing/2014/main" id="{5C68EC5F-AC81-428B-B1E2-A81E1593C553}"/>
              </a:ext>
            </a:extLst>
          </p:cNvPr>
          <p:cNvPicPr>
            <a:picLocks noChangeAspect="1"/>
          </p:cNvPicPr>
          <p:nvPr/>
        </p:nvPicPr>
        <p:blipFill>
          <a:blip r:embed="rId9"/>
          <a:stretch>
            <a:fillRect/>
          </a:stretch>
        </p:blipFill>
        <p:spPr>
          <a:xfrm>
            <a:off x="9333823" y="1265399"/>
            <a:ext cx="2472906" cy="2472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ZoneTexte 21">
            <a:extLst>
              <a:ext uri="{FF2B5EF4-FFF2-40B4-BE49-F238E27FC236}">
                <a16:creationId xmlns:a16="http://schemas.microsoft.com/office/drawing/2014/main" id="{9A553465-EEAE-435C-B404-F4B5AF3C4449}"/>
              </a:ext>
            </a:extLst>
          </p:cNvPr>
          <p:cNvSpPr txBox="1"/>
          <p:nvPr/>
        </p:nvSpPr>
        <p:spPr>
          <a:xfrm>
            <a:off x="482437" y="79973"/>
            <a:ext cx="5705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DUBLIN (IRELAND)</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5 best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things</a:t>
            </a: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 to </a:t>
            </a:r>
            <a:r>
              <a:rPr kumimoji="0" lang="fr-FR" sz="2400" b="1" i="0" u="none" strike="noStrike" kern="1200" cap="none" spc="0" normalizeH="0" baseline="0" noProof="0" dirty="0" err="1">
                <a:ln>
                  <a:noFill/>
                </a:ln>
                <a:solidFill>
                  <a:srgbClr val="FF0000"/>
                </a:solidFill>
                <a:effectLst/>
                <a:uLnTx/>
                <a:uFillTx/>
                <a:latin typeface="MADE Outer Sans" panose="02000505000000020004" pitchFamily="2" charset="77"/>
                <a:ea typeface="+mn-ea"/>
                <a:cs typeface="+mn-cs"/>
              </a:rPr>
              <a:t>experience</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24" name="Rectangle 23">
            <a:extLst>
              <a:ext uri="{FF2B5EF4-FFF2-40B4-BE49-F238E27FC236}">
                <a16:creationId xmlns:a16="http://schemas.microsoft.com/office/drawing/2014/main" id="{D8CAF8E7-0550-4303-BDE6-AA1DB7A5DCEE}"/>
              </a:ext>
            </a:extLst>
          </p:cNvPr>
          <p:cNvSpPr/>
          <p:nvPr/>
        </p:nvSpPr>
        <p:spPr>
          <a:xfrm>
            <a:off x="235302" y="149120"/>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76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000"/>
                                        <p:tgtEl>
                                          <p:spTgt spid="5"/>
                                        </p:tgtEl>
                                      </p:cBhvr>
                                    </p:animEffect>
                                    <p:anim calcmode="lin" valueType="num">
                                      <p:cBhvr>
                                        <p:cTn id="78" dur="1000" fill="hold"/>
                                        <p:tgtEl>
                                          <p:spTgt spid="5"/>
                                        </p:tgtEl>
                                        <p:attrNameLst>
                                          <p:attrName>ppt_x</p:attrName>
                                        </p:attrNameLst>
                                      </p:cBhvr>
                                      <p:tavLst>
                                        <p:tav tm="0">
                                          <p:val>
                                            <p:strVal val="#ppt_x"/>
                                          </p:val>
                                        </p:tav>
                                        <p:tav tm="100000">
                                          <p:val>
                                            <p:strVal val="#ppt_x"/>
                                          </p:val>
                                        </p:tav>
                                      </p:tavLst>
                                    </p:anim>
                                    <p:anim calcmode="lin" valueType="num">
                                      <p:cBhvr>
                                        <p:cTn id="7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0" fill="hold" display="0">
                  <p:stCondLst>
                    <p:cond delay="indefinite"/>
                  </p:stCondLst>
                </p:cTn>
                <p:tgtEl>
                  <p:spTgt spid="3"/>
                </p:tgtEl>
              </p:cMediaNode>
            </p:video>
          </p:childTnLst>
        </p:cTn>
      </p:par>
    </p:tnLst>
    <p:bldLst>
      <p:bldP spid="14"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54227-50C3-FE41-B6F4-CE472690EF6F}"/>
              </a:ext>
            </a:extLst>
          </p:cNvPr>
          <p:cNvSpPr/>
          <p:nvPr/>
        </p:nvSpPr>
        <p:spPr>
          <a:xfrm rot="5400000" flipH="1">
            <a:off x="5996421" y="1884459"/>
            <a:ext cx="423747" cy="3214838"/>
          </a:xfrm>
          <a:prstGeom prst="rect">
            <a:avLst/>
          </a:prstGeom>
          <a:gradFill>
            <a:gsLst>
              <a:gs pos="0">
                <a:srgbClr val="FF000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eur droit 9">
            <a:extLst>
              <a:ext uri="{FF2B5EF4-FFF2-40B4-BE49-F238E27FC236}">
                <a16:creationId xmlns:a16="http://schemas.microsoft.com/office/drawing/2014/main" id="{83442176-4887-804C-98B1-E77175C69F51}"/>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D38FF98-AC7C-0A46-9CE3-913AE93DA697}"/>
              </a:ext>
            </a:extLst>
          </p:cNvPr>
          <p:cNvPicPr>
            <a:picLocks noChangeAspect="1"/>
          </p:cNvPicPr>
          <p:nvPr/>
        </p:nvPicPr>
        <p:blipFill>
          <a:blip r:embed="rId2"/>
          <a:stretch>
            <a:fillRect/>
          </a:stretch>
        </p:blipFill>
        <p:spPr>
          <a:xfrm>
            <a:off x="11606145" y="6125115"/>
            <a:ext cx="585855" cy="585855"/>
          </a:xfrm>
          <a:prstGeom prst="rect">
            <a:avLst/>
          </a:prstGeom>
        </p:spPr>
      </p:pic>
      <p:sp>
        <p:nvSpPr>
          <p:cNvPr id="7" name="ZoneTexte 6">
            <a:extLst>
              <a:ext uri="{FF2B5EF4-FFF2-40B4-BE49-F238E27FC236}">
                <a16:creationId xmlns:a16="http://schemas.microsoft.com/office/drawing/2014/main" id="{DB78A62C-12CC-AB4E-8C89-1A00B924FD1D}"/>
              </a:ext>
            </a:extLst>
          </p:cNvPr>
          <p:cNvSpPr txBox="1"/>
          <p:nvPr/>
        </p:nvSpPr>
        <p:spPr>
          <a:xfrm>
            <a:off x="560773" y="3056829"/>
            <a:ext cx="11070454" cy="33239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ADE Outer Sans" panose="02000505000000020004" pitchFamily="2" charset="77"/>
              </a:rPr>
              <a:t>WELCOMING INTERNATIONAL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3200" b="1" dirty="0">
              <a:solidFill>
                <a:prstClr val="white"/>
              </a:solidFill>
              <a:latin typeface="MADE Outer Sans" panose="02000505000000020004"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3200" b="1" dirty="0">
              <a:solidFill>
                <a:prstClr val="white"/>
              </a:solidFill>
              <a:latin typeface="MADE Outer Sans" panose="02000505000000020004"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hlinkClick r:id="rId3"/>
              </a:rPr>
              <a:t>https://www.em-normandie.com/en/international-students#exchange-programmes</a:t>
            </a:r>
            <a:r>
              <a:rPr kumimoji="0" lang="fr-FR"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p:txBody>
      </p:sp>
    </p:spTree>
    <p:extLst>
      <p:ext uri="{BB962C8B-B14F-4D97-AF65-F5344CB8AC3E}">
        <p14:creationId xmlns:p14="http://schemas.microsoft.com/office/powerpoint/2010/main" val="2188413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rgbClr val="06166B"/>
        </a:solidFill>
        <a:effectLst/>
      </p:bgPr>
    </p:bg>
    <p:spTree>
      <p:nvGrpSpPr>
        <p:cNvPr id="1" name=""/>
        <p:cNvGrpSpPr/>
        <p:nvPr/>
      </p:nvGrpSpPr>
      <p:grpSpPr>
        <a:xfrm>
          <a:off x="0" y="0"/>
          <a:ext cx="0" cy="0"/>
          <a:chOff x="0" y="0"/>
          <a:chExt cx="0" cy="0"/>
        </a:xfrm>
      </p:grpSpPr>
      <p:pic>
        <p:nvPicPr>
          <p:cNvPr id="3" name="Média en ligne 2" title="Being an international student at EM Normandie Business School">
            <a:hlinkClick r:id="" action="ppaction://media"/>
            <a:extLst>
              <a:ext uri="{FF2B5EF4-FFF2-40B4-BE49-F238E27FC236}">
                <a16:creationId xmlns:a16="http://schemas.microsoft.com/office/drawing/2014/main" id="{06E66733-CB81-48ED-BF27-DB6B9596DDDA}"/>
              </a:ext>
            </a:extLst>
          </p:cNvPr>
          <p:cNvPicPr>
            <a:picLocks noRot="1" noChangeAspect="1"/>
          </p:cNvPicPr>
          <p:nvPr>
            <a:videoFile r:link="rId1"/>
          </p:nvPr>
        </p:nvPicPr>
        <p:blipFill>
          <a:blip r:embed="rId4"/>
          <a:stretch>
            <a:fillRect/>
          </a:stretch>
        </p:blipFill>
        <p:spPr>
          <a:xfrm>
            <a:off x="2922808" y="1413650"/>
            <a:ext cx="6346384" cy="4756331"/>
          </a:xfrm>
          <a:prstGeom prst="rect">
            <a:avLst/>
          </a:prstGeom>
        </p:spPr>
      </p:pic>
      <p:sp>
        <p:nvSpPr>
          <p:cNvPr id="8" name="ZoneTexte 7">
            <a:extLst>
              <a:ext uri="{FF2B5EF4-FFF2-40B4-BE49-F238E27FC236}">
                <a16:creationId xmlns:a16="http://schemas.microsoft.com/office/drawing/2014/main" id="{8B8A9973-69D1-4378-9D35-6EA0B26AEF7E}"/>
              </a:ext>
            </a:extLst>
          </p:cNvPr>
          <p:cNvSpPr txBox="1"/>
          <p:nvPr/>
        </p:nvSpPr>
        <p:spPr>
          <a:xfrm>
            <a:off x="482436" y="79973"/>
            <a:ext cx="754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A WIDE INTERNATIONAL PRESENCE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TESTIMONIALS</a:t>
            </a:r>
          </a:p>
        </p:txBody>
      </p:sp>
      <p:sp>
        <p:nvSpPr>
          <p:cNvPr id="9" name="Rectangle 8">
            <a:extLst>
              <a:ext uri="{FF2B5EF4-FFF2-40B4-BE49-F238E27FC236}">
                <a16:creationId xmlns:a16="http://schemas.microsoft.com/office/drawing/2014/main" id="{797944C8-5C72-41CB-AD5F-C16F832890B9}"/>
              </a:ext>
            </a:extLst>
          </p:cNvPr>
          <p:cNvSpPr/>
          <p:nvPr/>
        </p:nvSpPr>
        <p:spPr>
          <a:xfrm>
            <a:off x="235302" y="149120"/>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5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521162E0-EAE2-F642-B180-D9A13E78D96F}"/>
              </a:ext>
            </a:extLst>
          </p:cNvPr>
          <p:cNvSpPr txBox="1"/>
          <p:nvPr/>
        </p:nvSpPr>
        <p:spPr>
          <a:xfrm>
            <a:off x="370735" y="1641046"/>
            <a:ext cx="3693909" cy="3416320"/>
          </a:xfrm>
          <a:prstGeom prst="rect">
            <a:avLst/>
          </a:prstGeom>
          <a:noFill/>
        </p:spPr>
        <p:txBody>
          <a:bodyPr wrap="square" rtlCol="0">
            <a:spAutoFit/>
          </a:bodyPr>
          <a:lstStyle/>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Housing</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Immigration</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Registration</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Health coverage</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Airport pick up</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Orientation days</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The HUB</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Student societies</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r>
              <a:rPr lang="en-US" dirty="0">
                <a:solidFill>
                  <a:schemeClr val="bg1"/>
                </a:solidFill>
              </a:rPr>
              <a:t>Safety</a:t>
            </a:r>
          </a:p>
          <a:p>
            <a:pPr marL="285750" marR="0" lvl="0" indent="-285750" algn="just" fontAlgn="auto">
              <a:lnSpc>
                <a:spcPct val="100000"/>
              </a:lnSpc>
              <a:spcBef>
                <a:spcPts val="0"/>
              </a:spcBef>
              <a:spcAft>
                <a:spcPts val="0"/>
              </a:spcAft>
              <a:buClrTx/>
              <a:buSzTx/>
              <a:buFont typeface="Arial" panose="020B0604020202020204" pitchFamily="34" charset="0"/>
              <a:buChar char="•"/>
              <a:tabLst/>
              <a:defRPr/>
            </a:pPr>
            <a:endParaRPr lang="en-US" dirty="0">
              <a:solidFill>
                <a:schemeClr val="bg1"/>
              </a:solidFill>
            </a:endParaRPr>
          </a:p>
          <a:p>
            <a:pPr>
              <a:defRPr/>
            </a:pPr>
            <a:r>
              <a:rPr lang="en-US" sz="1800" dirty="0">
                <a:solidFill>
                  <a:schemeClr val="bg1"/>
                </a:solidFill>
              </a:rPr>
              <a:t>Video: </a:t>
            </a:r>
          </a:p>
          <a:p>
            <a:pPr>
              <a:defRPr/>
            </a:pPr>
            <a:r>
              <a:rPr lang="en-US" sz="1800" dirty="0">
                <a:solidFill>
                  <a:schemeClr val="bg1"/>
                </a:solidFill>
                <a:hlinkClick r:id="rId3"/>
              </a:rPr>
              <a:t>Kick-off 9/2021</a:t>
            </a:r>
            <a:endParaRPr lang="en-US" sz="1800" dirty="0">
              <a:solidFill>
                <a:schemeClr val="bg1"/>
              </a:solidFill>
            </a:endParaRPr>
          </a:p>
        </p:txBody>
      </p:sp>
      <p:sp>
        <p:nvSpPr>
          <p:cNvPr id="38" name="Espace réservé du numéro de diapositive 1">
            <a:extLst>
              <a:ext uri="{FF2B5EF4-FFF2-40B4-BE49-F238E27FC236}">
                <a16:creationId xmlns:a16="http://schemas.microsoft.com/office/drawing/2014/main" id="{86E8EC86-F4D2-C74C-B06E-020EFE5B16E9}"/>
              </a:ext>
            </a:extLst>
          </p:cNvPr>
          <p:cNvSpPr>
            <a:spLocks noGrp="1"/>
          </p:cNvSpPr>
          <p:nvPr>
            <p:ph type="sldNum" sz="quarter" idx="12"/>
          </p:nvPr>
        </p:nvSpPr>
        <p:spPr>
          <a:xfrm>
            <a:off x="8610600" y="6356350"/>
            <a:ext cx="2743200" cy="365125"/>
          </a:xfrm>
        </p:spPr>
        <p:txBody>
          <a:bodyPr/>
          <a:lstStyle/>
          <a:p>
            <a:fld id="{3AD1C389-BE06-4CED-9436-A59B84F19DE9}" type="slidenum">
              <a:rPr lang="fr-FR" smtClean="0"/>
              <a:t>27</a:t>
            </a:fld>
            <a:endParaRPr lang="fr-FR"/>
          </a:p>
        </p:txBody>
      </p:sp>
      <p:pic>
        <p:nvPicPr>
          <p:cNvPr id="10" name="Média en ligne 4" title="Orientation Days 2019">
            <a:hlinkClick r:id="" action="ppaction://media"/>
            <a:extLst>
              <a:ext uri="{FF2B5EF4-FFF2-40B4-BE49-F238E27FC236}">
                <a16:creationId xmlns:a16="http://schemas.microsoft.com/office/drawing/2014/main" id="{44F4C1C2-F9A4-4ED1-8FF3-C70E152CE777}"/>
              </a:ext>
            </a:extLst>
          </p:cNvPr>
          <p:cNvPicPr>
            <a:picLocks noRot="1" noChangeAspect="1"/>
          </p:cNvPicPr>
          <p:nvPr>
            <a:videoFile r:link="rId1"/>
          </p:nvPr>
        </p:nvPicPr>
        <p:blipFill>
          <a:blip r:embed="rId4"/>
          <a:stretch>
            <a:fillRect/>
          </a:stretch>
        </p:blipFill>
        <p:spPr>
          <a:xfrm>
            <a:off x="4515775" y="1641046"/>
            <a:ext cx="7019278" cy="3948344"/>
          </a:xfrm>
          <a:prstGeom prst="rect">
            <a:avLst/>
          </a:prstGeom>
        </p:spPr>
      </p:pic>
      <p:sp>
        <p:nvSpPr>
          <p:cNvPr id="11" name="ZoneTexte 10">
            <a:extLst>
              <a:ext uri="{FF2B5EF4-FFF2-40B4-BE49-F238E27FC236}">
                <a16:creationId xmlns:a16="http://schemas.microsoft.com/office/drawing/2014/main" id="{59021054-79A2-465D-A94D-8F4C96BC418E}"/>
              </a:ext>
            </a:extLst>
          </p:cNvPr>
          <p:cNvSpPr txBox="1"/>
          <p:nvPr/>
        </p:nvSpPr>
        <p:spPr>
          <a:xfrm>
            <a:off x="553457" y="346303"/>
            <a:ext cx="754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INTERNATIONAL STUDENTS SERVICES</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AVAILABLE ON ALL CAMPUSES</a:t>
            </a:r>
          </a:p>
        </p:txBody>
      </p:sp>
      <p:sp>
        <p:nvSpPr>
          <p:cNvPr id="12" name="Rectangle 11">
            <a:extLst>
              <a:ext uri="{FF2B5EF4-FFF2-40B4-BE49-F238E27FC236}">
                <a16:creationId xmlns:a16="http://schemas.microsoft.com/office/drawing/2014/main" id="{86853514-185B-4160-85DD-BF3128BD4882}"/>
              </a:ext>
            </a:extLst>
          </p:cNvPr>
          <p:cNvSpPr/>
          <p:nvPr/>
        </p:nvSpPr>
        <p:spPr>
          <a:xfrm>
            <a:off x="306323" y="415450"/>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89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3AD1C389-BE06-4CED-9436-A59B84F19DE9}" type="slidenum">
              <a:rPr lang="fr-FR" smtClean="0"/>
              <a:t>28</a:t>
            </a:fld>
            <a:endParaRPr lang="fr-FR"/>
          </a:p>
        </p:txBody>
      </p:sp>
      <p:pic>
        <p:nvPicPr>
          <p:cNvPr id="15" name="Image 14" descr="Une image contenant personne, extérieur&#10;&#10;Description générée automatiquement">
            <a:extLst>
              <a:ext uri="{FF2B5EF4-FFF2-40B4-BE49-F238E27FC236}">
                <a16:creationId xmlns:a16="http://schemas.microsoft.com/office/drawing/2014/main" id="{83400DB1-863C-419A-BAE5-3377238D6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291251" y="2881887"/>
            <a:ext cx="2208624" cy="1459025"/>
          </a:xfrm>
          <a:prstGeom prst="rect">
            <a:avLst/>
          </a:prstGeom>
        </p:spPr>
      </p:pic>
      <p:sp>
        <p:nvSpPr>
          <p:cNvPr id="40" name="ZoneTexte 39">
            <a:extLst>
              <a:ext uri="{FF2B5EF4-FFF2-40B4-BE49-F238E27FC236}">
                <a16:creationId xmlns:a16="http://schemas.microsoft.com/office/drawing/2014/main" id="{9CB00949-1102-4F5A-8833-367AD5705E55}"/>
              </a:ext>
            </a:extLst>
          </p:cNvPr>
          <p:cNvSpPr txBox="1"/>
          <p:nvPr/>
        </p:nvSpPr>
        <p:spPr>
          <a:xfrm>
            <a:off x="630150" y="4771128"/>
            <a:ext cx="9988140" cy="830997"/>
          </a:xfrm>
          <a:prstGeom prst="rect">
            <a:avLst/>
          </a:prstGeom>
          <a:noFill/>
        </p:spPr>
        <p:txBody>
          <a:bodyPr wrap="square" rtlCol="0">
            <a:spAutoFit/>
          </a:bodyPr>
          <a:lstStyle/>
          <a:p>
            <a:pPr algn="just"/>
            <a:r>
              <a:rPr lang="en-US" sz="1200" dirty="0">
                <a:solidFill>
                  <a:srgbClr val="FF0000"/>
                </a:solidFill>
              </a:rPr>
              <a:t>BDA : Bureau Des Arts (arts &amp; culture club). </a:t>
            </a:r>
            <a:r>
              <a:rPr lang="en-US" sz="1200" dirty="0">
                <a:solidFill>
                  <a:schemeClr val="bg1"/>
                </a:solidFill>
              </a:rPr>
              <a:t>The BDA aims to promote art and culture in all its forms to students: music, painting, literature, cinema ...</a:t>
            </a:r>
            <a:endParaRPr lang="fr-FR" sz="1200" dirty="0">
              <a:solidFill>
                <a:schemeClr val="bg1"/>
              </a:solidFill>
            </a:endParaRPr>
          </a:p>
          <a:p>
            <a:pPr algn="just"/>
            <a:r>
              <a:rPr lang="en-US" sz="1200" dirty="0">
                <a:solidFill>
                  <a:srgbClr val="FF0000"/>
                </a:solidFill>
              </a:rPr>
              <a:t>BDS : Bureau Des Sports (sports club). </a:t>
            </a:r>
            <a:r>
              <a:rPr lang="en-US" sz="1200" dirty="0">
                <a:solidFill>
                  <a:schemeClr val="bg1"/>
                </a:solidFill>
              </a:rPr>
              <a:t>The BDS offers numerous sports activities, competitions and events both within the school and outside. </a:t>
            </a:r>
          </a:p>
          <a:p>
            <a:pPr algn="just"/>
            <a:r>
              <a:rPr lang="en-US" sz="1200" spc="-20" dirty="0">
                <a:solidFill>
                  <a:srgbClr val="FF0000"/>
                </a:solidFill>
              </a:rPr>
              <a:t>BDE : Bureau Des </a:t>
            </a:r>
            <a:r>
              <a:rPr lang="en-US" sz="1200" spc="-20" dirty="0" err="1">
                <a:solidFill>
                  <a:srgbClr val="FF0000"/>
                </a:solidFill>
              </a:rPr>
              <a:t>Étudiants</a:t>
            </a:r>
            <a:r>
              <a:rPr lang="en-US" sz="1200" spc="-20" dirty="0">
                <a:solidFill>
                  <a:srgbClr val="FF0000"/>
                </a:solidFill>
              </a:rPr>
              <a:t> (students club). </a:t>
            </a:r>
            <a:r>
              <a:rPr lang="en-US" sz="1200" spc="-20" dirty="0">
                <a:solidFill>
                  <a:schemeClr val="bg1"/>
                </a:solidFill>
              </a:rPr>
              <a:t>The BDE's mission is to integrate all the </a:t>
            </a:r>
            <a:r>
              <a:rPr lang="en-US" sz="1200" spc="-20" dirty="0" err="1">
                <a:solidFill>
                  <a:schemeClr val="bg1"/>
                </a:solidFill>
              </a:rPr>
              <a:t>EMiens</a:t>
            </a:r>
            <a:r>
              <a:rPr lang="en-US" sz="1200" spc="-20" dirty="0">
                <a:solidFill>
                  <a:schemeClr val="bg1"/>
                </a:solidFill>
              </a:rPr>
              <a:t> and make them enjoy their student life as much as possible, thanks to campus activities and convivial evenings.</a:t>
            </a:r>
          </a:p>
        </p:txBody>
      </p:sp>
      <p:sp>
        <p:nvSpPr>
          <p:cNvPr id="38" name="ZoneTexte 37">
            <a:extLst>
              <a:ext uri="{FF2B5EF4-FFF2-40B4-BE49-F238E27FC236}">
                <a16:creationId xmlns:a16="http://schemas.microsoft.com/office/drawing/2014/main" id="{A0860D53-5BD9-0447-A7DA-FB5EA3029CD1}"/>
              </a:ext>
            </a:extLst>
          </p:cNvPr>
          <p:cNvSpPr txBox="1"/>
          <p:nvPr/>
        </p:nvSpPr>
        <p:spPr>
          <a:xfrm>
            <a:off x="746080" y="1319236"/>
            <a:ext cx="5243798" cy="1600438"/>
          </a:xfrm>
          <a:prstGeom prst="rect">
            <a:avLst/>
          </a:prstGeom>
          <a:noFill/>
        </p:spPr>
        <p:txBody>
          <a:bodyPr wrap="square" rtlCol="0">
            <a:spAutoFit/>
          </a:bodyPr>
          <a:lstStyle/>
          <a:p>
            <a:pPr algn="just"/>
            <a:r>
              <a:rPr lang="en-US" sz="1400" b="1" dirty="0">
                <a:solidFill>
                  <a:srgbClr val="FF0000"/>
                </a:solidFill>
              </a:rPr>
              <a:t>It’s a true breathing space in any French business school!</a:t>
            </a:r>
          </a:p>
          <a:p>
            <a:pPr algn="just"/>
            <a:endParaRPr lang="en-US" sz="1200" b="1" dirty="0">
              <a:solidFill>
                <a:srgbClr val="FF0000"/>
              </a:solidFill>
            </a:endParaRPr>
          </a:p>
          <a:p>
            <a:pPr algn="just"/>
            <a:r>
              <a:rPr lang="en-US" sz="1200" dirty="0">
                <a:solidFill>
                  <a:schemeClr val="bg1"/>
                </a:solidFill>
              </a:rPr>
              <a:t>Student clubs bring extra dynamism to EM Normandie’s campuses by offering exciting events and projects in all domains: culture, sports, humanitarian and professional activities, or just for fun. </a:t>
            </a:r>
          </a:p>
          <a:p>
            <a:pPr algn="just"/>
            <a:r>
              <a:rPr lang="en-US" sz="1200" dirty="0">
                <a:solidFill>
                  <a:schemeClr val="bg1"/>
                </a:solidFill>
              </a:rPr>
              <a:t>Exchange students can enjoy all these activities anytime throughout the semester but in order to participate in projects they will need to be enrolled in a year exchange program.</a:t>
            </a:r>
            <a:endParaRPr lang="fr-FR" sz="1200" dirty="0"/>
          </a:p>
        </p:txBody>
      </p:sp>
      <p:pic>
        <p:nvPicPr>
          <p:cNvPr id="54" name="Image 53" descr="Une image contenant extérieur, bâtiment, personne, gens&#10;&#10;Description générée automatiquement">
            <a:extLst>
              <a:ext uri="{FF2B5EF4-FFF2-40B4-BE49-F238E27FC236}">
                <a16:creationId xmlns:a16="http://schemas.microsoft.com/office/drawing/2014/main" id="{C5F5884D-673F-E34C-BCD3-7D682146D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247" y="2881886"/>
            <a:ext cx="2042699" cy="1459025"/>
          </a:xfrm>
          <a:prstGeom prst="rect">
            <a:avLst/>
          </a:prstGeom>
        </p:spPr>
      </p:pic>
      <p:sp>
        <p:nvSpPr>
          <p:cNvPr id="32" name="ZoneTexte 31">
            <a:extLst>
              <a:ext uri="{FF2B5EF4-FFF2-40B4-BE49-F238E27FC236}">
                <a16:creationId xmlns:a16="http://schemas.microsoft.com/office/drawing/2014/main" id="{42174DFA-B857-4656-AE96-DF2AB1746688}"/>
              </a:ext>
            </a:extLst>
          </p:cNvPr>
          <p:cNvSpPr txBox="1"/>
          <p:nvPr/>
        </p:nvSpPr>
        <p:spPr>
          <a:xfrm>
            <a:off x="633356" y="194960"/>
            <a:ext cx="75429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STUDENT CLUBS</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rPr>
              <a:t>GET INVOLVED!</a:t>
            </a:r>
          </a:p>
        </p:txBody>
      </p:sp>
      <p:sp>
        <p:nvSpPr>
          <p:cNvPr id="33" name="Rectangle 32">
            <a:extLst>
              <a:ext uri="{FF2B5EF4-FFF2-40B4-BE49-F238E27FC236}">
                <a16:creationId xmlns:a16="http://schemas.microsoft.com/office/drawing/2014/main" id="{F9015711-2088-41F6-B44A-5C0889687167}"/>
              </a:ext>
            </a:extLst>
          </p:cNvPr>
          <p:cNvSpPr/>
          <p:nvPr/>
        </p:nvSpPr>
        <p:spPr>
          <a:xfrm>
            <a:off x="386222" y="264107"/>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594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25" name="ZoneTexte 24">
            <a:extLst>
              <a:ext uri="{FF2B5EF4-FFF2-40B4-BE49-F238E27FC236}">
                <a16:creationId xmlns:a16="http://schemas.microsoft.com/office/drawing/2014/main" id="{521162E0-EAE2-F642-B180-D9A13E78D96F}"/>
              </a:ext>
            </a:extLst>
          </p:cNvPr>
          <p:cNvSpPr txBox="1"/>
          <p:nvPr/>
        </p:nvSpPr>
        <p:spPr>
          <a:xfrm>
            <a:off x="820488" y="2245342"/>
            <a:ext cx="4783894" cy="2921313"/>
          </a:xfrm>
          <a:prstGeom prst="rect">
            <a:avLst/>
          </a:prstGeom>
          <a:noFill/>
        </p:spPr>
        <p:txBody>
          <a:bodyPr wrap="square" lIns="91440" tIns="45720" rIns="91440" bIns="45720" rtlCol="0" anchor="t">
            <a:spAutoFit/>
          </a:bodyPr>
          <a:lstStyle/>
          <a:p>
            <a:pPr algn="just"/>
            <a:r>
              <a:rPr lang="en-US" sz="1200" dirty="0">
                <a:solidFill>
                  <a:schemeClr val="bg1"/>
                </a:solidFill>
              </a:rPr>
              <a:t>At EM Normandie, you will find students clubs dedicated to welcome international students through fun activities and a buddy program with French students.</a:t>
            </a:r>
            <a:endParaRPr lang="fr-FR" sz="1200" dirty="0"/>
          </a:p>
          <a:p>
            <a:pPr algn="just"/>
            <a:endParaRPr lang="en-US" sz="1200" dirty="0">
              <a:solidFill>
                <a:schemeClr val="bg1"/>
              </a:solidFill>
            </a:endParaRPr>
          </a:p>
          <a:p>
            <a:r>
              <a:rPr lang="fr-FR" sz="1200" dirty="0">
                <a:solidFill>
                  <a:schemeClr val="accent1"/>
                </a:solidFill>
                <a:hlinkClick r:id="rId2">
                  <a:extLst>
                    <a:ext uri="{A12FA001-AC4F-418D-AE19-62706E023703}">
                      <ahyp:hlinkClr xmlns:ahyp="http://schemas.microsoft.com/office/drawing/2018/hyperlinkcolor" val="tx"/>
                    </a:ext>
                  </a:extLst>
                </a:hlinkClick>
              </a:rPr>
              <a:t>Le Havre</a:t>
            </a:r>
            <a:r>
              <a:rPr lang="fr-FR" sz="1200" dirty="0">
                <a:solidFill>
                  <a:schemeClr val="accent1"/>
                </a:solidFill>
              </a:rPr>
              <a:t>	</a:t>
            </a:r>
            <a:r>
              <a:rPr lang="fr-FR" sz="1200" dirty="0">
                <a:solidFill>
                  <a:schemeClr val="bg1"/>
                </a:solidFill>
                <a:ea typeface="Calibri" panose="020F0502020204030204" pitchFamily="34" charset="0"/>
              </a:rPr>
              <a:t>Instagram: </a:t>
            </a:r>
            <a:r>
              <a:rPr lang="fr-FR" sz="1200" dirty="0">
                <a:solidFill>
                  <a:schemeClr val="accent1"/>
                </a:solidFill>
                <a:ea typeface="Calibri" panose="020F0502020204030204" pitchFamily="34" charset="0"/>
                <a:hlinkClick r:id="rId3">
                  <a:extLst>
                    <a:ext uri="{A12FA001-AC4F-418D-AE19-62706E023703}">
                      <ahyp:hlinkClr xmlns:ahyp="http://schemas.microsoft.com/office/drawing/2018/hyperlinkcolor" val="tx"/>
                    </a:ext>
                  </a:extLst>
                </a:hlinkClick>
              </a:rPr>
              <a:t>international_council_lehavre</a:t>
            </a:r>
            <a:endParaRPr lang="fr-FR" sz="1200" dirty="0">
              <a:solidFill>
                <a:schemeClr val="accent1"/>
              </a:solidFill>
              <a:ea typeface="Calibri" panose="020F0502020204030204" pitchFamily="34" charset="0"/>
            </a:endParaRPr>
          </a:p>
          <a:p>
            <a:r>
              <a:rPr lang="fr-FR" sz="1200" dirty="0">
                <a:solidFill>
                  <a:schemeClr val="bg1"/>
                </a:solidFill>
                <a:ea typeface="Calibri" panose="020F0502020204030204" pitchFamily="34" charset="0"/>
              </a:rPr>
              <a:t>	Email: </a:t>
            </a:r>
            <a:r>
              <a:rPr lang="fr-FR" sz="1200" u="sng" dirty="0">
                <a:solidFill>
                  <a:schemeClr val="accent1"/>
                </a:solidFill>
                <a:ea typeface="Calibri" panose="020F0502020204030204" pitchFamily="34" charset="0"/>
                <a:hlinkClick r:id="rId4">
                  <a:extLst>
                    <a:ext uri="{A12FA001-AC4F-418D-AE19-62706E023703}">
                      <ahyp:hlinkClr xmlns:ahyp="http://schemas.microsoft.com/office/drawing/2018/hyperlinkcolor" val="tx"/>
                    </a:ext>
                  </a:extLst>
                </a:hlinkClick>
              </a:rPr>
              <a:t>ic.lehavre@em-normandie.fr</a:t>
            </a:r>
            <a:endParaRPr lang="fr-FR" sz="1200" u="sng" dirty="0">
              <a:solidFill>
                <a:schemeClr val="accent1"/>
              </a:solidFill>
              <a:ea typeface="Calibri" panose="020F0502020204030204" pitchFamily="34" charset="0"/>
            </a:endParaRPr>
          </a:p>
          <a:p>
            <a:endParaRPr lang="fr-FR" sz="1200" dirty="0">
              <a:solidFill>
                <a:schemeClr val="accent1"/>
              </a:solidFill>
            </a:endParaRPr>
          </a:p>
          <a:p>
            <a:pPr>
              <a:lnSpc>
                <a:spcPts val="1875"/>
              </a:lnSpc>
            </a:pPr>
            <a:r>
              <a:rPr lang="fr-FR" sz="1200" dirty="0">
                <a:solidFill>
                  <a:schemeClr val="accent1"/>
                </a:solidFill>
                <a:hlinkClick r:id="rId5">
                  <a:extLst>
                    <a:ext uri="{A12FA001-AC4F-418D-AE19-62706E023703}">
                      <ahyp:hlinkClr xmlns:ahyp="http://schemas.microsoft.com/office/drawing/2018/hyperlinkcolor" val="tx"/>
                    </a:ext>
                  </a:extLst>
                </a:hlinkClick>
              </a:rPr>
              <a:t>Caen</a:t>
            </a:r>
            <a:r>
              <a:rPr lang="fr-FR" sz="1200" dirty="0">
                <a:solidFill>
                  <a:schemeClr val="accent1"/>
                </a:solidFill>
              </a:rPr>
              <a:t> 	</a:t>
            </a:r>
            <a:r>
              <a:rPr lang="fr-FR" sz="1200" dirty="0">
                <a:solidFill>
                  <a:schemeClr val="bg1"/>
                </a:solidFill>
                <a:ea typeface="Calibri" panose="020F0502020204030204" pitchFamily="34" charset="0"/>
              </a:rPr>
              <a:t>Instagram</a:t>
            </a:r>
            <a:r>
              <a:rPr lang="fr-FR" sz="1200" dirty="0">
                <a:solidFill>
                  <a:schemeClr val="accent1"/>
                </a:solidFill>
                <a:ea typeface="Calibri" panose="020F0502020204030204" pitchFamily="34" charset="0"/>
              </a:rPr>
              <a:t>: </a:t>
            </a:r>
            <a:r>
              <a:rPr lang="fr-FR" sz="1200" dirty="0">
                <a:solidFill>
                  <a:schemeClr val="accent1"/>
                </a:solidFill>
                <a:ea typeface="Calibri" panose="020F0502020204030204" pitchFamily="34" charset="0"/>
                <a:hlinkClick r:id="rId6">
                  <a:extLst>
                    <a:ext uri="{A12FA001-AC4F-418D-AE19-62706E023703}">
                      <ahyp:hlinkClr xmlns:ahyp="http://schemas.microsoft.com/office/drawing/2018/hyperlinkcolor" val="tx"/>
                    </a:ext>
                  </a:extLst>
                </a:hlinkClick>
              </a:rPr>
              <a:t>International_council_caen</a:t>
            </a:r>
            <a:endParaRPr lang="fr-FR" sz="1200" u="sng" dirty="0">
              <a:solidFill>
                <a:schemeClr val="accent1"/>
              </a:solidFill>
              <a:ea typeface="Calibri" panose="020F0502020204030204" pitchFamily="34" charset="0"/>
            </a:endParaRPr>
          </a:p>
          <a:p>
            <a:r>
              <a:rPr lang="fr-FR" sz="1200" dirty="0">
                <a:solidFill>
                  <a:schemeClr val="bg1"/>
                </a:solidFill>
                <a:ea typeface="Calibri" panose="020F0502020204030204" pitchFamily="34" charset="0"/>
              </a:rPr>
              <a:t>	Email: </a:t>
            </a:r>
            <a:r>
              <a:rPr lang="fr-FR" sz="1200" u="sng" dirty="0">
                <a:solidFill>
                  <a:schemeClr val="accent1"/>
                </a:solidFill>
                <a:ea typeface="Calibri" panose="020F0502020204030204" pitchFamily="34" charset="0"/>
                <a:hlinkClick r:id="rId7">
                  <a:extLst>
                    <a:ext uri="{A12FA001-AC4F-418D-AE19-62706E023703}">
                      <ahyp:hlinkClr xmlns:ahyp="http://schemas.microsoft.com/office/drawing/2018/hyperlinkcolor" val="tx"/>
                    </a:ext>
                  </a:extLst>
                </a:hlinkClick>
              </a:rPr>
              <a:t>ic.caen@em-normandie.fr</a:t>
            </a:r>
            <a:endParaRPr lang="fr-FR" sz="1200" u="sng" dirty="0">
              <a:solidFill>
                <a:schemeClr val="accent1"/>
              </a:solidFill>
              <a:ea typeface="Calibri" panose="020F0502020204030204" pitchFamily="34" charset="0"/>
            </a:endParaRPr>
          </a:p>
          <a:p>
            <a:endParaRPr lang="fr-FR" sz="1200" dirty="0">
              <a:solidFill>
                <a:schemeClr val="accent1"/>
              </a:solidFill>
              <a:ea typeface="Calibri" panose="020F0502020204030204" pitchFamily="34" charset="0"/>
              <a:cs typeface="Calibri"/>
            </a:endParaRPr>
          </a:p>
          <a:p>
            <a:r>
              <a:rPr lang="fr-FR" sz="1200" u="sng" dirty="0">
                <a:solidFill>
                  <a:schemeClr val="accent1"/>
                </a:solidFill>
                <a:ea typeface="+mn-lt"/>
                <a:cs typeface="+mn-lt"/>
              </a:rPr>
              <a:t>Paris</a:t>
            </a:r>
            <a:r>
              <a:rPr lang="fr-FR" sz="1200" dirty="0">
                <a:solidFill>
                  <a:schemeClr val="accent1"/>
                </a:solidFill>
                <a:ea typeface="+mn-lt"/>
                <a:cs typeface="+mn-lt"/>
              </a:rPr>
              <a:t> </a:t>
            </a:r>
            <a:r>
              <a:rPr lang="fr-FR" sz="1200" dirty="0">
                <a:solidFill>
                  <a:schemeClr val="accent1"/>
                </a:solidFill>
                <a:cs typeface="Calibri"/>
              </a:rPr>
              <a:t>                </a:t>
            </a:r>
            <a:r>
              <a:rPr lang="fr-FR" sz="1200" dirty="0">
                <a:solidFill>
                  <a:schemeClr val="bg1"/>
                </a:solidFill>
                <a:cs typeface="Calibri"/>
              </a:rPr>
              <a:t>Instagram:</a:t>
            </a:r>
            <a:r>
              <a:rPr lang="fr-FR" sz="1200" dirty="0">
                <a:solidFill>
                  <a:schemeClr val="accent1"/>
                </a:solidFill>
              </a:rPr>
              <a:t> </a:t>
            </a:r>
            <a:r>
              <a:rPr lang="fr-FR" sz="1200" dirty="0">
                <a:solidFill>
                  <a:schemeClr val="accent1"/>
                </a:solidFill>
                <a:hlinkClick r:id="rId8">
                  <a:extLst>
                    <a:ext uri="{A12FA001-AC4F-418D-AE19-62706E023703}">
                      <ahyp:hlinkClr xmlns:ahyp="http://schemas.microsoft.com/office/drawing/2018/hyperlinkcolor" val="tx"/>
                    </a:ext>
                  </a:extLst>
                </a:hlinkClick>
              </a:rPr>
              <a:t>international_council_paris</a:t>
            </a:r>
            <a:endParaRPr lang="fr-FR" sz="1200" dirty="0">
              <a:solidFill>
                <a:schemeClr val="accent1"/>
              </a:solidFill>
              <a:cs typeface="Calibri"/>
              <a:hlinkClick r:id="rId8">
                <a:extLst>
                  <a:ext uri="{A12FA001-AC4F-418D-AE19-62706E023703}">
                    <ahyp:hlinkClr xmlns:ahyp="http://schemas.microsoft.com/office/drawing/2018/hyperlinkcolor" val="tx"/>
                  </a:ext>
                </a:extLst>
              </a:hlinkClick>
            </a:endParaRPr>
          </a:p>
          <a:p>
            <a:r>
              <a:rPr lang="fr-FR" sz="1200" dirty="0">
                <a:solidFill>
                  <a:schemeClr val="bg1"/>
                </a:solidFill>
                <a:cs typeface="Calibri"/>
              </a:rPr>
              <a:t>                         Email: </a:t>
            </a:r>
            <a:r>
              <a:rPr lang="fr-FR" sz="1200" u="sng" dirty="0" err="1">
                <a:solidFill>
                  <a:schemeClr val="accent1"/>
                </a:solidFill>
                <a:cs typeface="Calibri"/>
              </a:rPr>
              <a:t>coming</a:t>
            </a:r>
            <a:r>
              <a:rPr lang="fr-FR" sz="1200" u="sng" dirty="0">
                <a:solidFill>
                  <a:schemeClr val="accent1"/>
                </a:solidFill>
                <a:cs typeface="Calibri"/>
              </a:rPr>
              <a:t> </a:t>
            </a:r>
            <a:r>
              <a:rPr lang="fr-FR" sz="1200" u="sng" dirty="0" err="1">
                <a:solidFill>
                  <a:schemeClr val="accent1"/>
                </a:solidFill>
                <a:cs typeface="Calibri"/>
              </a:rPr>
              <a:t>soon</a:t>
            </a:r>
            <a:r>
              <a:rPr lang="fr-FR" sz="1200" u="sng" dirty="0">
                <a:solidFill>
                  <a:schemeClr val="accent1"/>
                </a:solidFill>
                <a:cs typeface="Calibri"/>
              </a:rPr>
              <a:t> !</a:t>
            </a:r>
            <a:endParaRPr lang="fr-FR" sz="1200" dirty="0">
              <a:solidFill>
                <a:schemeClr val="accent1"/>
              </a:solidFill>
              <a:ea typeface="+mn-lt"/>
              <a:cs typeface="+mn-lt"/>
            </a:endParaRPr>
          </a:p>
          <a:p>
            <a:endParaRPr lang="fr-FR" sz="1200" dirty="0">
              <a:solidFill>
                <a:schemeClr val="accent1"/>
              </a:solidFill>
              <a:cs typeface="Calibri"/>
            </a:endParaRPr>
          </a:p>
          <a:p>
            <a:r>
              <a:rPr lang="fr-FR" sz="1200" dirty="0">
                <a:solidFill>
                  <a:schemeClr val="accent1"/>
                </a:solidFill>
                <a:hlinkClick r:id="rId9">
                  <a:extLst>
                    <a:ext uri="{A12FA001-AC4F-418D-AE19-62706E023703}">
                      <ahyp:hlinkClr xmlns:ahyp="http://schemas.microsoft.com/office/drawing/2018/hyperlinkcolor" val="tx"/>
                    </a:ext>
                  </a:extLst>
                </a:hlinkClick>
              </a:rPr>
              <a:t>Oxford</a:t>
            </a:r>
            <a:r>
              <a:rPr lang="fr-FR" sz="1200" dirty="0">
                <a:solidFill>
                  <a:schemeClr val="accent1"/>
                </a:solidFill>
              </a:rPr>
              <a:t>	</a:t>
            </a:r>
            <a:r>
              <a:rPr lang="fr-FR" sz="1200" dirty="0">
                <a:solidFill>
                  <a:schemeClr val="bg1"/>
                </a:solidFill>
                <a:ea typeface="Calibri" panose="020F0502020204030204" pitchFamily="34" charset="0"/>
              </a:rPr>
              <a:t>Instagram: </a:t>
            </a:r>
            <a:r>
              <a:rPr lang="fr-FR" sz="1200" dirty="0">
                <a:solidFill>
                  <a:schemeClr val="accent1"/>
                </a:solidFill>
                <a:ea typeface="Calibri" panose="020F0502020204030204" pitchFamily="34" charset="0"/>
                <a:hlinkClick r:id="rId10">
                  <a:extLst>
                    <a:ext uri="{A12FA001-AC4F-418D-AE19-62706E023703}">
                      <ahyp:hlinkClr xmlns:ahyp="http://schemas.microsoft.com/office/drawing/2018/hyperlinkcolor" val="tx"/>
                    </a:ext>
                  </a:extLst>
                </a:hlinkClick>
              </a:rPr>
              <a:t>international_council_oxford</a:t>
            </a:r>
            <a:endParaRPr lang="fr-FR" sz="1200" dirty="0">
              <a:solidFill>
                <a:schemeClr val="accent1"/>
              </a:solidFill>
              <a:ea typeface="Calibri" panose="020F0502020204030204" pitchFamily="34" charset="0"/>
            </a:endParaRPr>
          </a:p>
          <a:p>
            <a:r>
              <a:rPr lang="fr-FR" sz="1200" dirty="0">
                <a:solidFill>
                  <a:schemeClr val="bg1"/>
                </a:solidFill>
                <a:ea typeface="Calibri" panose="020F0502020204030204" pitchFamily="34" charset="0"/>
              </a:rPr>
              <a:t>	Email: </a:t>
            </a:r>
            <a:r>
              <a:rPr lang="fr-FR" sz="1200" u="sng" dirty="0">
                <a:solidFill>
                  <a:schemeClr val="accent1"/>
                </a:solidFill>
                <a:ea typeface="Calibri" panose="020F0502020204030204" pitchFamily="34" charset="0"/>
                <a:hlinkClick r:id="rId11">
                  <a:extLst>
                    <a:ext uri="{A12FA001-AC4F-418D-AE19-62706E023703}">
                      <ahyp:hlinkClr xmlns:ahyp="http://schemas.microsoft.com/office/drawing/2018/hyperlinkcolor" val="tx"/>
                    </a:ext>
                  </a:extLst>
                </a:hlinkClick>
              </a:rPr>
              <a:t>ic.oxford@em-normandie.fr</a:t>
            </a:r>
            <a:r>
              <a:rPr lang="fr-FR" sz="1200" u="sng" dirty="0">
                <a:solidFill>
                  <a:schemeClr val="accent1"/>
                </a:solidFill>
                <a:ea typeface="Calibri" panose="020F0502020204030204" pitchFamily="34" charset="0"/>
              </a:rPr>
              <a:t> </a:t>
            </a:r>
          </a:p>
        </p:txBody>
      </p:sp>
      <p:pic>
        <p:nvPicPr>
          <p:cNvPr id="32" name="Picture 6" descr="A group of people posing for the camera&#10;&#10;Description automatically generated">
            <a:extLst>
              <a:ext uri="{FF2B5EF4-FFF2-40B4-BE49-F238E27FC236}">
                <a16:creationId xmlns:a16="http://schemas.microsoft.com/office/drawing/2014/main" id="{B152B5C2-F63D-AD47-82CB-9B00890FCC98}"/>
              </a:ext>
            </a:extLst>
          </p:cNvPr>
          <p:cNvPicPr>
            <a:picLocks noChangeAspect="1"/>
          </p:cNvPicPr>
          <p:nvPr/>
        </p:nvPicPr>
        <p:blipFill>
          <a:blip r:embed="rId12"/>
          <a:srcRect r="-2" b="18155"/>
          <a:stretch>
            <a:fillRect/>
          </a:stretch>
        </p:blipFill>
        <p:spPr>
          <a:xfrm>
            <a:off x="9569116" y="2897477"/>
            <a:ext cx="2622884" cy="1609988"/>
          </a:xfrm>
          <a:prstGeom prst="rect">
            <a:avLst/>
          </a:prstGeom>
          <a:noFill/>
          <a:ln cap="flat">
            <a:noFill/>
          </a:ln>
        </p:spPr>
      </p:pic>
      <p:pic>
        <p:nvPicPr>
          <p:cNvPr id="33" name="Picture 12" descr="A group of people standing in front of a building&#10;&#10;Description automatically generated">
            <a:extLst>
              <a:ext uri="{FF2B5EF4-FFF2-40B4-BE49-F238E27FC236}">
                <a16:creationId xmlns:a16="http://schemas.microsoft.com/office/drawing/2014/main" id="{77A9268E-0DD8-9A4F-BBF5-A8294E55C61F}"/>
              </a:ext>
            </a:extLst>
          </p:cNvPr>
          <p:cNvPicPr>
            <a:picLocks noChangeAspect="1"/>
          </p:cNvPicPr>
          <p:nvPr/>
        </p:nvPicPr>
        <p:blipFill>
          <a:blip r:embed="rId13"/>
          <a:srcRect t="14789" r="-2" b="6625"/>
          <a:stretch>
            <a:fillRect/>
          </a:stretch>
        </p:blipFill>
        <p:spPr>
          <a:xfrm>
            <a:off x="7315777" y="2890220"/>
            <a:ext cx="2783027" cy="1628730"/>
          </a:xfrm>
          <a:prstGeom prst="rect">
            <a:avLst/>
          </a:prstGeom>
          <a:noFill/>
          <a:ln cap="flat">
            <a:noFill/>
          </a:ln>
        </p:spPr>
      </p:pic>
      <p:sp>
        <p:nvSpPr>
          <p:cNvPr id="38" name="Espace réservé du numéro de diapositive 1">
            <a:extLst>
              <a:ext uri="{FF2B5EF4-FFF2-40B4-BE49-F238E27FC236}">
                <a16:creationId xmlns:a16="http://schemas.microsoft.com/office/drawing/2014/main" id="{86E8EC86-F4D2-C74C-B06E-020EFE5B16E9}"/>
              </a:ext>
            </a:extLst>
          </p:cNvPr>
          <p:cNvSpPr>
            <a:spLocks noGrp="1"/>
          </p:cNvSpPr>
          <p:nvPr>
            <p:ph type="sldNum" sz="quarter" idx="12"/>
          </p:nvPr>
        </p:nvSpPr>
        <p:spPr>
          <a:xfrm>
            <a:off x="8610600" y="6356350"/>
            <a:ext cx="2743200" cy="365125"/>
          </a:xfrm>
        </p:spPr>
        <p:txBody>
          <a:bodyPr/>
          <a:lstStyle/>
          <a:p>
            <a:fld id="{3AD1C389-BE06-4CED-9436-A59B84F19DE9}" type="slidenum">
              <a:rPr lang="fr-FR" smtClean="0"/>
              <a:t>29</a:t>
            </a:fld>
            <a:endParaRPr lang="fr-FR"/>
          </a:p>
        </p:txBody>
      </p:sp>
      <p:pic>
        <p:nvPicPr>
          <p:cNvPr id="46" name="Picture 6" descr="A group of people posing for the camera&#10;&#10;Description automatically generated">
            <a:extLst>
              <a:ext uri="{FF2B5EF4-FFF2-40B4-BE49-F238E27FC236}">
                <a16:creationId xmlns:a16="http://schemas.microsoft.com/office/drawing/2014/main" id="{72A26F8A-A9E7-7040-9DA5-6A5926FC790B}"/>
              </a:ext>
            </a:extLst>
          </p:cNvPr>
          <p:cNvPicPr>
            <a:picLocks noChangeAspect="1"/>
          </p:cNvPicPr>
          <p:nvPr/>
        </p:nvPicPr>
        <p:blipFill>
          <a:blip r:embed="rId14"/>
          <a:srcRect t="14338" r="-1" b="30353"/>
          <a:stretch>
            <a:fillRect/>
          </a:stretch>
        </p:blipFill>
        <p:spPr>
          <a:xfrm>
            <a:off x="5498993" y="2890220"/>
            <a:ext cx="2208624" cy="1628730"/>
          </a:xfrm>
          <a:prstGeom prst="rect">
            <a:avLst/>
          </a:prstGeom>
          <a:noFill/>
          <a:ln cap="flat">
            <a:noFill/>
          </a:ln>
        </p:spPr>
      </p:pic>
      <p:sp>
        <p:nvSpPr>
          <p:cNvPr id="14" name="ZoneTexte 13">
            <a:extLst>
              <a:ext uri="{FF2B5EF4-FFF2-40B4-BE49-F238E27FC236}">
                <a16:creationId xmlns:a16="http://schemas.microsoft.com/office/drawing/2014/main" id="{B3D11924-5D8E-4EE5-8031-0A11670CC6C8}"/>
              </a:ext>
            </a:extLst>
          </p:cNvPr>
          <p:cNvSpPr txBox="1"/>
          <p:nvPr/>
        </p:nvSpPr>
        <p:spPr>
          <a:xfrm>
            <a:off x="894627" y="772639"/>
            <a:ext cx="93058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INTERNATIONAL COUNCILS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MADE Outer Sans" panose="02000505000000020004" pitchFamily="2" charset="77"/>
              </a:rPr>
              <a:t>FOR INTERNATIONAL STUDENTS!</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15" name="Rectangle 14">
            <a:extLst>
              <a:ext uri="{FF2B5EF4-FFF2-40B4-BE49-F238E27FC236}">
                <a16:creationId xmlns:a16="http://schemas.microsoft.com/office/drawing/2014/main" id="{9CC5915A-9485-404F-8C87-076D1CB7E2B5}"/>
              </a:ext>
            </a:extLst>
          </p:cNvPr>
          <p:cNvSpPr/>
          <p:nvPr/>
        </p:nvSpPr>
        <p:spPr>
          <a:xfrm>
            <a:off x="820488" y="87191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151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54227-50C3-FE41-B6F4-CE472690EF6F}"/>
              </a:ext>
            </a:extLst>
          </p:cNvPr>
          <p:cNvSpPr/>
          <p:nvPr/>
        </p:nvSpPr>
        <p:spPr>
          <a:xfrm rot="5400000" flipH="1">
            <a:off x="5903743" y="-1872059"/>
            <a:ext cx="423747" cy="5390218"/>
          </a:xfrm>
          <a:prstGeom prst="rect">
            <a:avLst/>
          </a:prstGeom>
          <a:gradFill>
            <a:gsLst>
              <a:gs pos="0">
                <a:srgbClr val="FF000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eur droit 9">
            <a:extLst>
              <a:ext uri="{FF2B5EF4-FFF2-40B4-BE49-F238E27FC236}">
                <a16:creationId xmlns:a16="http://schemas.microsoft.com/office/drawing/2014/main" id="{83442176-4887-804C-98B1-E77175C69F51}"/>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D38FF98-AC7C-0A46-9CE3-913AE93DA697}"/>
              </a:ext>
            </a:extLst>
          </p:cNvPr>
          <p:cNvPicPr>
            <a:picLocks noChangeAspect="1"/>
          </p:cNvPicPr>
          <p:nvPr/>
        </p:nvPicPr>
        <p:blipFill>
          <a:blip r:embed="rId3"/>
          <a:stretch>
            <a:fillRect/>
          </a:stretch>
        </p:blipFill>
        <p:spPr>
          <a:xfrm>
            <a:off x="11606145" y="6125115"/>
            <a:ext cx="585855" cy="585855"/>
          </a:xfrm>
          <a:prstGeom prst="rect">
            <a:avLst/>
          </a:prstGeom>
        </p:spPr>
      </p:pic>
      <p:sp>
        <p:nvSpPr>
          <p:cNvPr id="7" name="ZoneTexte 6">
            <a:extLst>
              <a:ext uri="{FF2B5EF4-FFF2-40B4-BE49-F238E27FC236}">
                <a16:creationId xmlns:a16="http://schemas.microsoft.com/office/drawing/2014/main" id="{DB78A62C-12CC-AB4E-8C89-1A00B924FD1D}"/>
              </a:ext>
            </a:extLst>
          </p:cNvPr>
          <p:cNvSpPr txBox="1"/>
          <p:nvPr/>
        </p:nvSpPr>
        <p:spPr>
          <a:xfrm>
            <a:off x="2627386" y="334732"/>
            <a:ext cx="69321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150 YEARS OF HISTORY</a:t>
            </a:r>
          </a:p>
        </p:txBody>
      </p:sp>
      <p:pic>
        <p:nvPicPr>
          <p:cNvPr id="11" name="Média en ligne 2" title="L'EM Normandie, une École multi-campus">
            <a:hlinkClick r:id="" action="ppaction://media"/>
            <a:extLst>
              <a:ext uri="{FF2B5EF4-FFF2-40B4-BE49-F238E27FC236}">
                <a16:creationId xmlns:a16="http://schemas.microsoft.com/office/drawing/2014/main" id="{072887D5-5C7E-4FAA-9F34-467BA1B84AFE}"/>
              </a:ext>
            </a:extLst>
          </p:cNvPr>
          <p:cNvPicPr>
            <a:picLocks noRot="1" noChangeAspect="1"/>
          </p:cNvPicPr>
          <p:nvPr>
            <a:videoFile r:link="rId1"/>
          </p:nvPr>
        </p:nvPicPr>
        <p:blipFill>
          <a:blip r:embed="rId4"/>
          <a:stretch>
            <a:fillRect/>
          </a:stretch>
        </p:blipFill>
        <p:spPr>
          <a:xfrm>
            <a:off x="5806895" y="1869397"/>
            <a:ext cx="6172909" cy="3487694"/>
          </a:xfrm>
          <a:prstGeom prst="rect">
            <a:avLst/>
          </a:prstGeom>
        </p:spPr>
      </p:pic>
      <p:sp>
        <p:nvSpPr>
          <p:cNvPr id="12" name="ZoneTexte 11">
            <a:extLst>
              <a:ext uri="{FF2B5EF4-FFF2-40B4-BE49-F238E27FC236}">
                <a16:creationId xmlns:a16="http://schemas.microsoft.com/office/drawing/2014/main" id="{CA42DB93-F425-4B33-9E4C-17D0CED07124}"/>
              </a:ext>
            </a:extLst>
          </p:cNvPr>
          <p:cNvSpPr txBox="1"/>
          <p:nvPr/>
        </p:nvSpPr>
        <p:spPr>
          <a:xfrm>
            <a:off x="566636" y="1869397"/>
            <a:ext cx="4598751" cy="3539430"/>
          </a:xfrm>
          <a:prstGeom prst="rect">
            <a:avLst/>
          </a:prstGeom>
          <a:noFill/>
        </p:spPr>
        <p:txBody>
          <a:bodyPr wrap="square">
            <a:spAutoFit/>
          </a:bodyPr>
          <a:lstStyle/>
          <a:p>
            <a:pPr algn="just"/>
            <a:r>
              <a:rPr lang="fr-FR" sz="1400" dirty="0">
                <a:solidFill>
                  <a:schemeClr val="bg1"/>
                </a:solidFill>
                <a:cs typeface="Calibri" panose="020F0502020204030204" pitchFamily="34" charset="0"/>
              </a:rPr>
              <a:t>An </a:t>
            </a:r>
            <a:r>
              <a:rPr lang="fr-FR" sz="1400" dirty="0" err="1">
                <a:solidFill>
                  <a:schemeClr val="bg1"/>
                </a:solidFill>
                <a:cs typeface="Calibri" panose="020F0502020204030204" pitchFamily="34" charset="0"/>
              </a:rPr>
              <a:t>established</a:t>
            </a:r>
            <a:r>
              <a:rPr lang="fr-FR" sz="1400" dirty="0">
                <a:solidFill>
                  <a:schemeClr val="bg1"/>
                </a:solidFill>
                <a:cs typeface="Calibri" panose="020F0502020204030204" pitchFamily="34" charset="0"/>
              </a:rPr>
              <a:t> </a:t>
            </a:r>
            <a:r>
              <a:rPr lang="fr-FR" sz="1400" dirty="0" err="1">
                <a:solidFill>
                  <a:schemeClr val="bg1"/>
                </a:solidFill>
                <a:cs typeface="Calibri" panose="020F0502020204030204" pitchFamily="34" charset="0"/>
              </a:rPr>
              <a:t>school</a:t>
            </a:r>
            <a:r>
              <a:rPr lang="fr-FR" sz="1400" dirty="0">
                <a:solidFill>
                  <a:schemeClr val="bg1"/>
                </a:solidFill>
                <a:cs typeface="Calibri" panose="020F0502020204030204" pitchFamily="34" charset="0"/>
              </a:rPr>
              <a:t> and </a:t>
            </a:r>
            <a:r>
              <a:rPr lang="fr-FR" sz="1400" dirty="0" err="1">
                <a:solidFill>
                  <a:schemeClr val="bg1"/>
                </a:solidFill>
                <a:cs typeface="Calibri" panose="020F0502020204030204" pitchFamily="34" charset="0"/>
              </a:rPr>
              <a:t>holder</a:t>
            </a:r>
            <a:r>
              <a:rPr lang="fr-FR" sz="1400" dirty="0">
                <a:solidFill>
                  <a:schemeClr val="bg1"/>
                </a:solidFill>
                <a:cs typeface="Calibri" panose="020F0502020204030204" pitchFamily="34" charset="0"/>
              </a:rPr>
              <a:t> of the </a:t>
            </a:r>
            <a:r>
              <a:rPr lang="fr-FR" sz="1400" dirty="0" err="1">
                <a:solidFill>
                  <a:schemeClr val="bg1"/>
                </a:solidFill>
                <a:cs typeface="Calibri" panose="020F0502020204030204" pitchFamily="34" charset="0"/>
              </a:rPr>
              <a:t>most</a:t>
            </a:r>
            <a:r>
              <a:rPr lang="fr-FR" sz="1400" dirty="0">
                <a:solidFill>
                  <a:schemeClr val="bg1"/>
                </a:solidFill>
                <a:cs typeface="Calibri" panose="020F0502020204030204" pitchFamily="34" charset="0"/>
              </a:rPr>
              <a:t> </a:t>
            </a:r>
            <a:r>
              <a:rPr lang="fr-FR" sz="1400" dirty="0" err="1">
                <a:solidFill>
                  <a:schemeClr val="bg1"/>
                </a:solidFill>
                <a:cs typeface="Calibri" panose="020F0502020204030204" pitchFamily="34" charset="0"/>
              </a:rPr>
              <a:t>prestigious</a:t>
            </a:r>
            <a:r>
              <a:rPr lang="fr-FR" sz="1400" dirty="0">
                <a:solidFill>
                  <a:schemeClr val="bg1"/>
                </a:solidFill>
                <a:cs typeface="Calibri" panose="020F0502020204030204" pitchFamily="34" charset="0"/>
              </a:rPr>
              <a:t> international </a:t>
            </a:r>
            <a:r>
              <a:rPr lang="fr-FR" sz="1400" dirty="0" err="1">
                <a:solidFill>
                  <a:schemeClr val="bg1"/>
                </a:solidFill>
                <a:cs typeface="Calibri" panose="020F0502020204030204" pitchFamily="34" charset="0"/>
              </a:rPr>
              <a:t>accreditations</a:t>
            </a:r>
            <a:r>
              <a:rPr lang="fr-FR" sz="1400" dirty="0">
                <a:solidFill>
                  <a:schemeClr val="bg1"/>
                </a:solidFill>
                <a:cs typeface="Calibri" panose="020F0502020204030204" pitchFamily="34" charset="0"/>
              </a:rPr>
              <a:t> (AACSB, EQUIS), EM Normandie </a:t>
            </a:r>
            <a:r>
              <a:rPr lang="fr-FR" sz="1400" dirty="0" err="1">
                <a:solidFill>
                  <a:schemeClr val="bg1"/>
                </a:solidFill>
                <a:cs typeface="Calibri" panose="020F0502020204030204" pitchFamily="34" charset="0"/>
              </a:rPr>
              <a:t>offers</a:t>
            </a:r>
            <a:r>
              <a:rPr lang="fr-FR" sz="1400" dirty="0">
                <a:solidFill>
                  <a:schemeClr val="bg1"/>
                </a:solidFill>
                <a:cs typeface="Calibri" panose="020F0502020204030204" pitchFamily="34" charset="0"/>
              </a:rPr>
              <a:t> an innovative </a:t>
            </a:r>
            <a:r>
              <a:rPr lang="fr-FR" sz="1400" dirty="0" err="1">
                <a:solidFill>
                  <a:schemeClr val="bg1"/>
                </a:solidFill>
                <a:cs typeface="Calibri" panose="020F0502020204030204" pitchFamily="34" charset="0"/>
              </a:rPr>
              <a:t>experience</a:t>
            </a:r>
            <a:r>
              <a:rPr lang="fr-FR" sz="1400" dirty="0">
                <a:solidFill>
                  <a:schemeClr val="bg1"/>
                </a:solidFill>
                <a:cs typeface="Calibri" panose="020F0502020204030204" pitchFamily="34" charset="0"/>
              </a:rPr>
              <a:t> </a:t>
            </a:r>
            <a:r>
              <a:rPr lang="fr-FR" sz="1400" dirty="0" err="1">
                <a:solidFill>
                  <a:schemeClr val="bg1"/>
                </a:solidFill>
                <a:cs typeface="Calibri" panose="020F0502020204030204" pitchFamily="34" charset="0"/>
              </a:rPr>
              <a:t>based</a:t>
            </a:r>
            <a:r>
              <a:rPr lang="fr-FR" sz="1400" dirty="0">
                <a:solidFill>
                  <a:schemeClr val="bg1"/>
                </a:solidFill>
                <a:cs typeface="Calibri" panose="020F0502020204030204" pitchFamily="34" charset="0"/>
              </a:rPr>
              <a:t> on 4 </a:t>
            </a:r>
            <a:r>
              <a:rPr lang="fr-FR" sz="1400" dirty="0" err="1">
                <a:solidFill>
                  <a:schemeClr val="bg1"/>
                </a:solidFill>
                <a:cs typeface="Calibri" panose="020F0502020204030204" pitchFamily="34" charset="0"/>
              </a:rPr>
              <a:t>pillars</a:t>
            </a:r>
            <a:r>
              <a:rPr lang="fr-FR" sz="1400" dirty="0">
                <a:solidFill>
                  <a:schemeClr val="bg1"/>
                </a:solidFill>
                <a:cs typeface="Calibri" panose="020F0502020204030204" pitchFamily="34" charset="0"/>
              </a:rPr>
              <a:t> to support </a:t>
            </a:r>
            <a:r>
              <a:rPr lang="fr-FR" sz="1400" dirty="0" err="1">
                <a:solidFill>
                  <a:schemeClr val="bg1"/>
                </a:solidFill>
                <a:cs typeface="Calibri" panose="020F0502020204030204" pitchFamily="34" charset="0"/>
              </a:rPr>
              <a:t>its</a:t>
            </a:r>
            <a:r>
              <a:rPr lang="fr-FR" sz="1400" dirty="0">
                <a:solidFill>
                  <a:schemeClr val="bg1"/>
                </a:solidFill>
                <a:cs typeface="Calibri" panose="020F0502020204030204" pitchFamily="34" charset="0"/>
              </a:rPr>
              <a:t> </a:t>
            </a:r>
            <a:r>
              <a:rPr lang="fr-FR" sz="1400" dirty="0" err="1">
                <a:solidFill>
                  <a:schemeClr val="bg1"/>
                </a:solidFill>
                <a:cs typeface="Calibri" panose="020F0502020204030204" pitchFamily="34" charset="0"/>
              </a:rPr>
              <a:t>students</a:t>
            </a:r>
            <a:r>
              <a:rPr lang="fr-FR" sz="1400" dirty="0">
                <a:solidFill>
                  <a:schemeClr val="bg1"/>
                </a:solidFill>
                <a:cs typeface="Calibri" panose="020F0502020204030204" pitchFamily="34" charset="0"/>
              </a:rPr>
              <a:t> in all stages of </a:t>
            </a:r>
            <a:r>
              <a:rPr lang="fr-FR" sz="1400" dirty="0" err="1">
                <a:solidFill>
                  <a:schemeClr val="bg1"/>
                </a:solidFill>
                <a:cs typeface="Calibri" panose="020F0502020204030204" pitchFamily="34" charset="0"/>
              </a:rPr>
              <a:t>their</a:t>
            </a:r>
            <a:r>
              <a:rPr lang="fr-FR" sz="1400" dirty="0">
                <a:solidFill>
                  <a:schemeClr val="bg1"/>
                </a:solidFill>
                <a:cs typeface="Calibri" panose="020F0502020204030204" pitchFamily="34" charset="0"/>
              </a:rPr>
              <a:t> </a:t>
            </a:r>
            <a:r>
              <a:rPr lang="fr-FR" sz="1400" dirty="0" err="1">
                <a:solidFill>
                  <a:schemeClr val="bg1"/>
                </a:solidFill>
                <a:cs typeface="Calibri" panose="020F0502020204030204" pitchFamily="34" charset="0"/>
              </a:rPr>
              <a:t>professional</a:t>
            </a:r>
            <a:r>
              <a:rPr lang="fr-FR" sz="1400" dirty="0">
                <a:solidFill>
                  <a:schemeClr val="bg1"/>
                </a:solidFill>
                <a:cs typeface="Calibri" panose="020F0502020204030204" pitchFamily="34" charset="0"/>
              </a:rPr>
              <a:t> and </a:t>
            </a:r>
            <a:r>
              <a:rPr lang="fr-FR" sz="1400" dirty="0" err="1">
                <a:solidFill>
                  <a:schemeClr val="bg1"/>
                </a:solidFill>
                <a:cs typeface="Calibri" panose="020F0502020204030204" pitchFamily="34" charset="0"/>
              </a:rPr>
              <a:t>personal</a:t>
            </a:r>
            <a:r>
              <a:rPr lang="fr-FR" sz="1400" dirty="0">
                <a:solidFill>
                  <a:schemeClr val="bg1"/>
                </a:solidFill>
                <a:cs typeface="Calibri" panose="020F0502020204030204" pitchFamily="34" charset="0"/>
              </a:rPr>
              <a:t> </a:t>
            </a:r>
            <a:r>
              <a:rPr lang="fr-FR" sz="1400" dirty="0" err="1">
                <a:solidFill>
                  <a:schemeClr val="bg1"/>
                </a:solidFill>
                <a:cs typeface="Calibri" panose="020F0502020204030204" pitchFamily="34" charset="0"/>
              </a:rPr>
              <a:t>development</a:t>
            </a:r>
            <a:r>
              <a:rPr lang="fr-FR" sz="1400" dirty="0">
                <a:solidFill>
                  <a:schemeClr val="bg1"/>
                </a:solidFill>
                <a:cs typeface="Calibri" panose="020F0502020204030204" pitchFamily="34" charset="0"/>
              </a:rPr>
              <a:t>:</a:t>
            </a:r>
          </a:p>
          <a:p>
            <a:pPr algn="just"/>
            <a:endParaRPr lang="fr-FR" sz="1400" dirty="0">
              <a:solidFill>
                <a:schemeClr val="bg1"/>
              </a:solidFill>
              <a:cs typeface="Calibri" panose="020F0502020204030204" pitchFamily="34" charset="0"/>
            </a:endParaRPr>
          </a:p>
          <a:p>
            <a:pPr marL="171450" indent="-171450" fontAlgn="base">
              <a:buClr>
                <a:schemeClr val="bg1"/>
              </a:buClr>
              <a:buSzPct val="130000"/>
              <a:buFont typeface="Arial" panose="020B0604020202020204" pitchFamily="34" charset="0"/>
              <a:buChar char="•"/>
            </a:pPr>
            <a:r>
              <a:rPr lang="fr-FR" sz="1400" dirty="0">
                <a:solidFill>
                  <a:schemeClr val="bg1"/>
                </a:solidFill>
                <a:cs typeface="Arial" panose="020B0604020202020204" pitchFamily="34" charset="0"/>
              </a:rPr>
              <a:t>Innovative </a:t>
            </a:r>
            <a:r>
              <a:rPr lang="fr-FR" sz="1400" b="1" dirty="0" err="1">
                <a:solidFill>
                  <a:schemeClr val="bg1"/>
                </a:solidFill>
                <a:cs typeface="Arial" panose="020B0604020202020204" pitchFamily="34" charset="0"/>
              </a:rPr>
              <a:t>pedagogy</a:t>
            </a:r>
            <a:endParaRPr lang="fr-FR" sz="1400" b="1" dirty="0">
              <a:solidFill>
                <a:schemeClr val="bg1"/>
              </a:solidFill>
              <a:cs typeface="Arial" panose="020B0604020202020204" pitchFamily="34" charset="0"/>
            </a:endParaRPr>
          </a:p>
          <a:p>
            <a:pPr marL="171450" indent="-171450" fontAlgn="base">
              <a:buClr>
                <a:schemeClr val="bg1"/>
              </a:buClr>
              <a:buSzPct val="130000"/>
              <a:buFont typeface="Arial" panose="020B0604020202020204" pitchFamily="34" charset="0"/>
              <a:buChar char="•"/>
            </a:pPr>
            <a:r>
              <a:rPr lang="fr-FR" sz="1400" dirty="0">
                <a:solidFill>
                  <a:schemeClr val="bg1"/>
                </a:solidFill>
                <a:cs typeface="Arial" panose="020B0604020202020204" pitchFamily="34" charset="0"/>
              </a:rPr>
              <a:t>International </a:t>
            </a:r>
            <a:r>
              <a:rPr lang="fr-FR" sz="1400" b="1" dirty="0" err="1">
                <a:solidFill>
                  <a:schemeClr val="bg1"/>
                </a:solidFill>
                <a:cs typeface="Arial" panose="020B0604020202020204" pitchFamily="34" charset="0"/>
              </a:rPr>
              <a:t>exposure</a:t>
            </a:r>
            <a:endParaRPr lang="fr-FR" sz="1400" b="1" dirty="0">
              <a:solidFill>
                <a:schemeClr val="bg1"/>
              </a:solidFill>
              <a:cs typeface="Arial" panose="020B0604020202020204" pitchFamily="34" charset="0"/>
            </a:endParaRPr>
          </a:p>
          <a:p>
            <a:pPr marL="171450" indent="-171450" fontAlgn="base">
              <a:buClr>
                <a:schemeClr val="bg1"/>
              </a:buClr>
              <a:buSzPct val="130000"/>
              <a:buFont typeface="Arial" panose="020B0604020202020204" pitchFamily="34" charset="0"/>
              <a:buChar char="•"/>
            </a:pPr>
            <a:r>
              <a:rPr lang="fr-FR" sz="1400" b="1" dirty="0">
                <a:solidFill>
                  <a:schemeClr val="bg1"/>
                </a:solidFill>
                <a:cs typeface="Arial" panose="020B0604020202020204" pitchFamily="34" charset="0"/>
              </a:rPr>
              <a:t>Strong </a:t>
            </a:r>
            <a:r>
              <a:rPr lang="fr-FR" sz="1400" b="1" dirty="0" err="1">
                <a:solidFill>
                  <a:schemeClr val="bg1"/>
                </a:solidFill>
                <a:cs typeface="Arial" panose="020B0604020202020204" pitchFamily="34" charset="0"/>
              </a:rPr>
              <a:t>connection</a:t>
            </a:r>
            <a:r>
              <a:rPr lang="fr-FR" sz="1400" b="1" dirty="0">
                <a:solidFill>
                  <a:schemeClr val="bg1"/>
                </a:solidFill>
                <a:cs typeface="Arial" panose="020B0604020202020204" pitchFamily="34" charset="0"/>
              </a:rPr>
              <a:t> </a:t>
            </a:r>
            <a:r>
              <a:rPr lang="fr-FR" sz="1400" dirty="0" err="1">
                <a:solidFill>
                  <a:schemeClr val="bg1"/>
                </a:solidFill>
                <a:cs typeface="Arial" panose="020B0604020202020204" pitchFamily="34" charset="0"/>
              </a:rPr>
              <a:t>with</a:t>
            </a:r>
            <a:r>
              <a:rPr lang="fr-FR" sz="1400" dirty="0">
                <a:solidFill>
                  <a:schemeClr val="bg1"/>
                </a:solidFill>
                <a:cs typeface="Arial" panose="020B0604020202020204" pitchFamily="34" charset="0"/>
              </a:rPr>
              <a:t> the </a:t>
            </a:r>
            <a:r>
              <a:rPr lang="fr-FR" sz="1400" b="1" dirty="0">
                <a:solidFill>
                  <a:schemeClr val="bg1"/>
                </a:solidFill>
                <a:cs typeface="Arial" panose="020B0604020202020204" pitchFamily="34" charset="0"/>
              </a:rPr>
              <a:t>business world</a:t>
            </a:r>
          </a:p>
          <a:p>
            <a:pPr marL="171450" indent="-171450" fontAlgn="base">
              <a:buClr>
                <a:schemeClr val="bg1"/>
              </a:buClr>
              <a:buSzPct val="130000"/>
              <a:buFont typeface="Arial" panose="020B0604020202020204" pitchFamily="34" charset="0"/>
              <a:buChar char="•"/>
            </a:pPr>
            <a:r>
              <a:rPr lang="fr-FR" sz="1400" b="1" dirty="0">
                <a:solidFill>
                  <a:schemeClr val="bg1"/>
                </a:solidFill>
                <a:cs typeface="Arial" panose="020B0604020202020204" pitchFamily="34" charset="0"/>
              </a:rPr>
              <a:t>Rich </a:t>
            </a:r>
            <a:r>
              <a:rPr lang="fr-FR" sz="1400" b="1" dirty="0" err="1">
                <a:solidFill>
                  <a:schemeClr val="bg1"/>
                </a:solidFill>
                <a:cs typeface="Arial" panose="020B0604020202020204" pitchFamily="34" charset="0"/>
              </a:rPr>
              <a:t>student</a:t>
            </a:r>
            <a:r>
              <a:rPr lang="fr-FR" sz="1400" b="1" dirty="0">
                <a:solidFill>
                  <a:schemeClr val="bg1"/>
                </a:solidFill>
                <a:cs typeface="Arial" panose="020B0604020202020204" pitchFamily="34" charset="0"/>
              </a:rPr>
              <a:t> society life</a:t>
            </a:r>
          </a:p>
          <a:p>
            <a:pPr marL="285750" indent="-285750" fontAlgn="base">
              <a:lnSpc>
                <a:spcPct val="150000"/>
              </a:lnSpc>
              <a:buClr>
                <a:srgbClr val="C31B18"/>
              </a:buClr>
              <a:buSzPct val="130000"/>
              <a:buFont typeface="Arial" panose="020B0604020202020204" pitchFamily="34" charset="0"/>
              <a:buChar char="•"/>
            </a:pPr>
            <a:endParaRPr lang="fr-FR" sz="1400" b="1" dirty="0">
              <a:solidFill>
                <a:schemeClr val="bg1"/>
              </a:solidFill>
              <a:cs typeface="Arial" panose="020B0604020202020204" pitchFamily="34" charset="0"/>
            </a:endParaRPr>
          </a:p>
          <a:p>
            <a:pPr fontAlgn="base">
              <a:lnSpc>
                <a:spcPct val="150000"/>
              </a:lnSpc>
              <a:buClr>
                <a:srgbClr val="C31B18"/>
              </a:buClr>
              <a:buSzPct val="130000"/>
            </a:pPr>
            <a:r>
              <a:rPr lang="fr-FR" sz="1400" b="1" dirty="0" err="1">
                <a:solidFill>
                  <a:schemeClr val="bg1"/>
                </a:solidFill>
                <a:cs typeface="Arial" panose="020B0604020202020204" pitchFamily="34" charset="0"/>
              </a:rPr>
              <a:t>Video</a:t>
            </a:r>
            <a:r>
              <a:rPr lang="fr-FR" sz="1400" b="1" dirty="0">
                <a:solidFill>
                  <a:schemeClr val="bg1"/>
                </a:solidFill>
                <a:cs typeface="Arial" panose="020B0604020202020204" pitchFamily="34" charset="0"/>
              </a:rPr>
              <a:t>: </a:t>
            </a:r>
            <a:r>
              <a:rPr lang="fr-FR" sz="1400" b="1" dirty="0">
                <a:solidFill>
                  <a:schemeClr val="bg1"/>
                </a:solidFill>
                <a:cs typeface="Arial" panose="020B0604020202020204" pitchFamily="34" charset="0"/>
                <a:hlinkClick r:id="rId5">
                  <a:extLst>
                    <a:ext uri="{A12FA001-AC4F-418D-AE19-62706E023703}">
                      <ahyp:hlinkClr xmlns:ahyp="http://schemas.microsoft.com/office/drawing/2018/hyperlinkcolor" val="tx"/>
                    </a:ext>
                  </a:extLst>
                </a:hlinkClick>
              </a:rPr>
              <a:t>https://youtu.be/8v2iyZk8VSU</a:t>
            </a:r>
            <a:r>
              <a:rPr lang="fr-FR" sz="1400" b="1" dirty="0">
                <a:solidFill>
                  <a:schemeClr val="bg1"/>
                </a:solidFill>
                <a:cs typeface="Arial" panose="020B0604020202020204" pitchFamily="34" charset="0"/>
              </a:rPr>
              <a:t> </a:t>
            </a:r>
          </a:p>
          <a:p>
            <a:pPr algn="just"/>
            <a:endParaRPr lang="fr-FR" sz="1400" dirty="0">
              <a:solidFill>
                <a:schemeClr val="bg1"/>
              </a:solidFill>
              <a:cs typeface="Calibri" panose="020F0502020204030204" pitchFamily="34" charset="0"/>
            </a:endParaRPr>
          </a:p>
          <a:p>
            <a:pPr algn="just"/>
            <a:endParaRPr lang="fr-FR" sz="1400" dirty="0">
              <a:solidFill>
                <a:schemeClr val="bg1"/>
              </a:solidFill>
              <a:cs typeface="Calibri" panose="020F0502020204030204" pitchFamily="34" charset="0"/>
            </a:endParaRPr>
          </a:p>
          <a:p>
            <a:pPr algn="just"/>
            <a:endParaRPr lang="fr-FR" sz="1400" dirty="0">
              <a:solidFill>
                <a:schemeClr val="bg1"/>
              </a:solidFill>
              <a:cs typeface="Calibri" panose="020F0502020204030204" pitchFamily="34" charset="0"/>
            </a:endParaRPr>
          </a:p>
        </p:txBody>
      </p:sp>
    </p:spTree>
    <p:extLst>
      <p:ext uri="{BB962C8B-B14F-4D97-AF65-F5344CB8AC3E}">
        <p14:creationId xmlns:p14="http://schemas.microsoft.com/office/powerpoint/2010/main" val="174590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3AD1C389-BE06-4CED-9436-A59B84F19DE9}" type="slidenum">
              <a:rPr lang="fr-FR" smtClean="0"/>
              <a:t>30</a:t>
            </a:fld>
            <a:endParaRPr lang="fr-FR"/>
          </a:p>
        </p:txBody>
      </p:sp>
      <p:sp>
        <p:nvSpPr>
          <p:cNvPr id="21" name="ZoneTexte 20">
            <a:extLst>
              <a:ext uri="{FF2B5EF4-FFF2-40B4-BE49-F238E27FC236}">
                <a16:creationId xmlns:a16="http://schemas.microsoft.com/office/drawing/2014/main" id="{DBE922D9-3D6C-1F46-868E-62D667FA81A0}"/>
              </a:ext>
            </a:extLst>
          </p:cNvPr>
          <p:cNvSpPr txBox="1"/>
          <p:nvPr>
            <p:custDataLst>
              <p:tags r:id="rId1"/>
            </p:custDataLst>
          </p:nvPr>
        </p:nvSpPr>
        <p:spPr>
          <a:xfrm>
            <a:off x="706517" y="2548769"/>
            <a:ext cx="3355330" cy="2677656"/>
          </a:xfrm>
          <a:prstGeom prst="rect">
            <a:avLst/>
          </a:prstGeom>
          <a:noFill/>
        </p:spPr>
        <p:txBody>
          <a:bodyPr wrap="square" rtlCol="0">
            <a:spAutoFit/>
          </a:bodyPr>
          <a:lstStyle/>
          <a:p>
            <a:r>
              <a:rPr lang="en-US" sz="1200" dirty="0">
                <a:solidFill>
                  <a:schemeClr val="bg1"/>
                </a:solidFill>
              </a:rPr>
              <a:t>“I was pleasantly surprised by how practical the classes at EM Normandie were. I learned a lot by doing real negotiations, analyzing real contracts and work with real businesses. I'm happy I chose for EM Normandie. An experience I won't forget.”</a:t>
            </a:r>
          </a:p>
          <a:p>
            <a:r>
              <a:rPr lang="en-US" sz="1200" b="1" dirty="0">
                <a:solidFill>
                  <a:srgbClr val="FF0000"/>
                </a:solidFill>
              </a:rPr>
              <a:t>Vincent </a:t>
            </a:r>
            <a:r>
              <a:rPr lang="fr-FR" sz="1200" b="1" dirty="0">
                <a:solidFill>
                  <a:srgbClr val="FF0000"/>
                </a:solidFill>
              </a:rPr>
              <a:t>–</a:t>
            </a:r>
            <a:r>
              <a:rPr lang="en-US" sz="1200" b="1" dirty="0">
                <a:solidFill>
                  <a:srgbClr val="FF0000"/>
                </a:solidFill>
              </a:rPr>
              <a:t> KU Leuven, Belgium - Cross-cultural Marketing &amp; </a:t>
            </a:r>
            <a:r>
              <a:rPr lang="en-US" sz="1200" b="1" dirty="0" err="1">
                <a:solidFill>
                  <a:srgbClr val="FF0000"/>
                </a:solidFill>
              </a:rPr>
              <a:t>Negociation</a:t>
            </a:r>
            <a:r>
              <a:rPr lang="en-US" sz="1200" b="1" dirty="0">
                <a:solidFill>
                  <a:srgbClr val="FF0000"/>
                </a:solidFill>
              </a:rPr>
              <a:t> – Caen</a:t>
            </a:r>
          </a:p>
          <a:p>
            <a:endParaRPr lang="fr-FR" sz="1200" dirty="0">
              <a:solidFill>
                <a:schemeClr val="accent1"/>
              </a:solidFill>
            </a:endParaRPr>
          </a:p>
          <a:p>
            <a:endParaRPr lang="fr-FR" sz="1200" dirty="0">
              <a:solidFill>
                <a:schemeClr val="accent1"/>
              </a:solidFill>
            </a:endParaRPr>
          </a:p>
          <a:p>
            <a:r>
              <a:rPr lang="en-US" sz="1200" dirty="0">
                <a:solidFill>
                  <a:schemeClr val="bg1"/>
                </a:solidFill>
              </a:rPr>
              <a:t>“I recommend this program to people who go abroad to gain travelling experience and meet new amazing people.”</a:t>
            </a:r>
          </a:p>
          <a:p>
            <a:r>
              <a:rPr lang="en-US" sz="1200" b="1" dirty="0">
                <a:solidFill>
                  <a:srgbClr val="FF0000"/>
                </a:solidFill>
              </a:rPr>
              <a:t>Anna </a:t>
            </a:r>
            <a:r>
              <a:rPr lang="fr-FR" sz="1200" b="1" dirty="0">
                <a:solidFill>
                  <a:srgbClr val="FF0000"/>
                </a:solidFill>
              </a:rPr>
              <a:t>–</a:t>
            </a:r>
            <a:r>
              <a:rPr lang="en-US" sz="1200" b="1" dirty="0">
                <a:solidFill>
                  <a:srgbClr val="FF0000"/>
                </a:solidFill>
              </a:rPr>
              <a:t> University of Economics in Prague, Czech Republic </a:t>
            </a:r>
            <a:r>
              <a:rPr lang="fr-FR" sz="1200" b="1" dirty="0">
                <a:solidFill>
                  <a:srgbClr val="FF0000"/>
                </a:solidFill>
              </a:rPr>
              <a:t>–</a:t>
            </a:r>
            <a:r>
              <a:rPr lang="en-US" sz="1200" b="1" dirty="0">
                <a:solidFill>
                  <a:srgbClr val="FF0000"/>
                </a:solidFill>
              </a:rPr>
              <a:t> European Business </a:t>
            </a:r>
            <a:r>
              <a:rPr lang="en-US" sz="1200" b="1" dirty="0" err="1">
                <a:solidFill>
                  <a:srgbClr val="FF0000"/>
                </a:solidFill>
              </a:rPr>
              <a:t>Programme</a:t>
            </a:r>
            <a:r>
              <a:rPr lang="en-US" sz="1200" b="1" dirty="0">
                <a:solidFill>
                  <a:srgbClr val="FF0000"/>
                </a:solidFill>
              </a:rPr>
              <a:t> – Caen</a:t>
            </a:r>
          </a:p>
        </p:txBody>
      </p:sp>
      <p:sp>
        <p:nvSpPr>
          <p:cNvPr id="36" name="ZoneTexte 35">
            <a:extLst>
              <a:ext uri="{FF2B5EF4-FFF2-40B4-BE49-F238E27FC236}">
                <a16:creationId xmlns:a16="http://schemas.microsoft.com/office/drawing/2014/main" id="{59570209-7319-F143-A7B4-738B3813BF81}"/>
              </a:ext>
            </a:extLst>
          </p:cNvPr>
          <p:cNvSpPr txBox="1"/>
          <p:nvPr>
            <p:custDataLst>
              <p:tags r:id="rId2"/>
            </p:custDataLst>
          </p:nvPr>
        </p:nvSpPr>
        <p:spPr>
          <a:xfrm>
            <a:off x="4768364" y="2541679"/>
            <a:ext cx="2982046" cy="2862322"/>
          </a:xfrm>
          <a:prstGeom prst="rect">
            <a:avLst/>
          </a:prstGeom>
          <a:noFill/>
        </p:spPr>
        <p:txBody>
          <a:bodyPr wrap="square" rtlCol="0">
            <a:spAutoFit/>
          </a:bodyPr>
          <a:lstStyle/>
          <a:p>
            <a:r>
              <a:rPr lang="fr-FR" sz="1200" dirty="0">
                <a:solidFill>
                  <a:schemeClr val="bg1"/>
                </a:solidFill>
              </a:rPr>
              <a:t>"</a:t>
            </a:r>
            <a:r>
              <a:rPr lang="en-US" sz="1200" dirty="0">
                <a:solidFill>
                  <a:schemeClr val="bg1"/>
                </a:solidFill>
              </a:rPr>
              <a:t>I am grateful to have the opportunity to complete part of my career at EM Normandie Oxford, which is a place with excellent academic and human level.”</a:t>
            </a:r>
            <a:endParaRPr lang="fr-FR" sz="1200" dirty="0">
              <a:solidFill>
                <a:schemeClr val="bg1"/>
              </a:solidFill>
            </a:endParaRPr>
          </a:p>
          <a:p>
            <a:r>
              <a:rPr lang="fr-FR" sz="1200" b="1" dirty="0">
                <a:solidFill>
                  <a:srgbClr val="FF0000"/>
                </a:solidFill>
              </a:rPr>
              <a:t>Basilio – </a:t>
            </a:r>
            <a:r>
              <a:rPr lang="fr-FR" sz="1200" b="1" dirty="0" err="1">
                <a:solidFill>
                  <a:srgbClr val="FF0000"/>
                </a:solidFill>
              </a:rPr>
              <a:t>Universidad</a:t>
            </a:r>
            <a:r>
              <a:rPr lang="fr-FR" sz="1200" b="1" dirty="0">
                <a:solidFill>
                  <a:srgbClr val="FF0000"/>
                </a:solidFill>
              </a:rPr>
              <a:t> </a:t>
            </a:r>
            <a:r>
              <a:rPr lang="fr-FR" sz="1200" b="1" dirty="0" err="1">
                <a:solidFill>
                  <a:srgbClr val="FF0000"/>
                </a:solidFill>
              </a:rPr>
              <a:t>Siglo</a:t>
            </a:r>
            <a:r>
              <a:rPr lang="fr-FR" sz="1200" b="1" dirty="0">
                <a:solidFill>
                  <a:srgbClr val="FF0000"/>
                </a:solidFill>
              </a:rPr>
              <a:t> 21, Argentina -</a:t>
            </a:r>
          </a:p>
          <a:p>
            <a:r>
              <a:rPr lang="fr-FR" sz="1200" b="1" dirty="0">
                <a:solidFill>
                  <a:srgbClr val="FF0000"/>
                </a:solidFill>
              </a:rPr>
              <a:t>M1 Global Track – Oxford</a:t>
            </a:r>
          </a:p>
          <a:p>
            <a:endParaRPr lang="fr-FR" sz="1200" dirty="0">
              <a:solidFill>
                <a:schemeClr val="bg1"/>
              </a:solidFill>
            </a:endParaRPr>
          </a:p>
          <a:p>
            <a:endParaRPr lang="fr-FR" sz="1200" dirty="0">
              <a:solidFill>
                <a:schemeClr val="bg1"/>
              </a:solidFill>
            </a:endParaRPr>
          </a:p>
          <a:p>
            <a:r>
              <a:rPr lang="en-US" sz="1200" dirty="0">
                <a:solidFill>
                  <a:schemeClr val="bg1"/>
                </a:solidFill>
              </a:rPr>
              <a:t>“Studying at the EM Normandie was a nice experience. The facilities of the university and the support of the staff and student organizations were very positive. Especially the International Office.</a:t>
            </a:r>
            <a:r>
              <a:rPr lang="fr-FR" sz="1200" dirty="0">
                <a:solidFill>
                  <a:schemeClr val="bg1"/>
                </a:solidFill>
              </a:rPr>
              <a:t>"</a:t>
            </a:r>
            <a:endParaRPr lang="en-US" sz="1200" dirty="0">
              <a:solidFill>
                <a:schemeClr val="bg1"/>
              </a:solidFill>
            </a:endParaRPr>
          </a:p>
          <a:p>
            <a:r>
              <a:rPr lang="en-US" sz="1200" b="1" dirty="0">
                <a:solidFill>
                  <a:srgbClr val="FF0000"/>
                </a:solidFill>
              </a:rPr>
              <a:t>Jakob </a:t>
            </a:r>
            <a:r>
              <a:rPr lang="fr-FR" sz="1200" b="1" dirty="0">
                <a:solidFill>
                  <a:srgbClr val="FF0000"/>
                </a:solidFill>
              </a:rPr>
              <a:t>–</a:t>
            </a:r>
            <a:r>
              <a:rPr lang="en-US" sz="1200" b="1" dirty="0">
                <a:solidFill>
                  <a:srgbClr val="FF0000"/>
                </a:solidFill>
              </a:rPr>
              <a:t> Hochschule Osnabrück, Germany </a:t>
            </a:r>
            <a:r>
              <a:rPr lang="fr-FR" sz="1200" b="1" dirty="0">
                <a:solidFill>
                  <a:srgbClr val="FF0000"/>
                </a:solidFill>
              </a:rPr>
              <a:t>–</a:t>
            </a:r>
            <a:endParaRPr lang="en-US" sz="1200" b="1" dirty="0">
              <a:solidFill>
                <a:srgbClr val="FF0000"/>
              </a:solidFill>
            </a:endParaRPr>
          </a:p>
          <a:p>
            <a:r>
              <a:rPr lang="en-US" sz="1200" b="1" dirty="0">
                <a:solidFill>
                  <a:srgbClr val="FF0000"/>
                </a:solidFill>
              </a:rPr>
              <a:t>European Business </a:t>
            </a:r>
            <a:r>
              <a:rPr lang="en-US" sz="1200" b="1" dirty="0" err="1">
                <a:solidFill>
                  <a:srgbClr val="FF0000"/>
                </a:solidFill>
              </a:rPr>
              <a:t>Programme</a:t>
            </a:r>
            <a:r>
              <a:rPr lang="en-US" sz="1200" b="1" dirty="0">
                <a:solidFill>
                  <a:srgbClr val="FF0000"/>
                </a:solidFill>
              </a:rPr>
              <a:t> – Caen</a:t>
            </a:r>
          </a:p>
        </p:txBody>
      </p:sp>
      <p:sp>
        <p:nvSpPr>
          <p:cNvPr id="58" name="ZoneTexte 57">
            <a:extLst>
              <a:ext uri="{FF2B5EF4-FFF2-40B4-BE49-F238E27FC236}">
                <a16:creationId xmlns:a16="http://schemas.microsoft.com/office/drawing/2014/main" id="{59E015AF-706F-9D46-BDA3-525ECF3E5E19}"/>
              </a:ext>
            </a:extLst>
          </p:cNvPr>
          <p:cNvSpPr txBox="1"/>
          <p:nvPr>
            <p:custDataLst>
              <p:tags r:id="rId3"/>
            </p:custDataLst>
          </p:nvPr>
        </p:nvSpPr>
        <p:spPr>
          <a:xfrm>
            <a:off x="8358608" y="2531412"/>
            <a:ext cx="3327920" cy="3724096"/>
          </a:xfrm>
          <a:prstGeom prst="rect">
            <a:avLst/>
          </a:prstGeom>
          <a:noFill/>
        </p:spPr>
        <p:txBody>
          <a:bodyPr wrap="square" rtlCol="0">
            <a:spAutoFit/>
          </a:bodyPr>
          <a:lstStyle/>
          <a:p>
            <a:r>
              <a:rPr lang="fr-FR" sz="1200" dirty="0">
                <a:solidFill>
                  <a:schemeClr val="bg1"/>
                </a:solidFill>
              </a:rPr>
              <a:t>"EM NORMANDIE places </a:t>
            </a:r>
            <a:r>
              <a:rPr lang="fr-FR" sz="1200" dirty="0" err="1">
                <a:solidFill>
                  <a:schemeClr val="bg1"/>
                </a:solidFill>
              </a:rPr>
              <a:t>students</a:t>
            </a:r>
            <a:r>
              <a:rPr lang="fr-FR" sz="1200" dirty="0">
                <a:solidFill>
                  <a:schemeClr val="bg1"/>
                </a:solidFill>
              </a:rPr>
              <a:t> at the </a:t>
            </a:r>
            <a:r>
              <a:rPr lang="en-US" sz="1200" dirty="0">
                <a:solidFill>
                  <a:schemeClr val="bg1"/>
                </a:solidFill>
              </a:rPr>
              <a:t>heart of its success! New </a:t>
            </a:r>
            <a:r>
              <a:rPr lang="fr-FR" sz="1200" dirty="0">
                <a:solidFill>
                  <a:schemeClr val="bg1"/>
                </a:solidFill>
              </a:rPr>
              <a:t>technologies are </a:t>
            </a:r>
            <a:r>
              <a:rPr lang="fr-FR" sz="1200" dirty="0" err="1">
                <a:solidFill>
                  <a:schemeClr val="bg1"/>
                </a:solidFill>
              </a:rPr>
              <a:t>used</a:t>
            </a:r>
            <a:r>
              <a:rPr lang="fr-FR" sz="1200" dirty="0">
                <a:solidFill>
                  <a:schemeClr val="bg1"/>
                </a:solidFill>
              </a:rPr>
              <a:t> to </a:t>
            </a:r>
            <a:r>
              <a:rPr lang="fr-FR" sz="1200" dirty="0" err="1">
                <a:solidFill>
                  <a:schemeClr val="bg1"/>
                </a:solidFill>
              </a:rPr>
              <a:t>render</a:t>
            </a:r>
            <a:r>
              <a:rPr lang="fr-FR" sz="1200" dirty="0">
                <a:solidFill>
                  <a:schemeClr val="bg1"/>
                </a:solidFill>
              </a:rPr>
              <a:t> classes </a:t>
            </a:r>
            <a:r>
              <a:rPr lang="fr-FR" sz="1200" dirty="0" err="1">
                <a:solidFill>
                  <a:schemeClr val="bg1"/>
                </a:solidFill>
              </a:rPr>
              <a:t>dynamic</a:t>
            </a:r>
            <a:r>
              <a:rPr lang="fr-FR" sz="1200" dirty="0">
                <a:solidFill>
                  <a:schemeClr val="bg1"/>
                </a:solidFill>
              </a:rPr>
              <a:t> and to </a:t>
            </a:r>
            <a:r>
              <a:rPr lang="fr-FR" sz="1200" dirty="0" err="1">
                <a:solidFill>
                  <a:schemeClr val="bg1"/>
                </a:solidFill>
              </a:rPr>
              <a:t>foster</a:t>
            </a:r>
            <a:r>
              <a:rPr lang="fr-FR" sz="1200" dirty="0">
                <a:solidFill>
                  <a:schemeClr val="bg1"/>
                </a:solidFill>
              </a:rPr>
              <a:t> exchanges, </a:t>
            </a:r>
            <a:r>
              <a:rPr lang="fr-FR" sz="1200" dirty="0" err="1">
                <a:solidFill>
                  <a:schemeClr val="bg1"/>
                </a:solidFill>
              </a:rPr>
              <a:t>which</a:t>
            </a:r>
            <a:r>
              <a:rPr lang="fr-FR" sz="1200" dirty="0">
                <a:solidFill>
                  <a:schemeClr val="bg1"/>
                </a:solidFill>
              </a:rPr>
              <a:t> </a:t>
            </a:r>
            <a:r>
              <a:rPr lang="fr-FR" sz="1200" dirty="0" err="1">
                <a:solidFill>
                  <a:schemeClr val="bg1"/>
                </a:solidFill>
              </a:rPr>
              <a:t>is</a:t>
            </a:r>
            <a:r>
              <a:rPr lang="fr-FR" sz="1200" dirty="0">
                <a:solidFill>
                  <a:schemeClr val="bg1"/>
                </a:solidFill>
              </a:rPr>
              <a:t> </a:t>
            </a:r>
            <a:r>
              <a:rPr lang="fr-FR" sz="1200" dirty="0" err="1">
                <a:solidFill>
                  <a:schemeClr val="bg1"/>
                </a:solidFill>
              </a:rPr>
              <a:t>supported</a:t>
            </a:r>
            <a:r>
              <a:rPr lang="fr-FR" sz="1200" dirty="0">
                <a:solidFill>
                  <a:schemeClr val="bg1"/>
                </a:solidFill>
              </a:rPr>
              <a:t> by expert </a:t>
            </a:r>
            <a:r>
              <a:rPr lang="fr-FR" sz="1200" dirty="0" err="1">
                <a:solidFill>
                  <a:schemeClr val="bg1"/>
                </a:solidFill>
              </a:rPr>
              <a:t>lecturers</a:t>
            </a:r>
            <a:r>
              <a:rPr lang="fr-FR" sz="1200" dirty="0">
                <a:solidFill>
                  <a:schemeClr val="bg1"/>
                </a:solidFill>
              </a:rPr>
              <a:t> </a:t>
            </a:r>
            <a:r>
              <a:rPr lang="fr-FR" sz="1200" dirty="0" err="1">
                <a:solidFill>
                  <a:schemeClr val="bg1"/>
                </a:solidFill>
              </a:rPr>
              <a:t>who</a:t>
            </a:r>
            <a:r>
              <a:rPr lang="fr-FR" sz="1200" dirty="0">
                <a:solidFill>
                  <a:schemeClr val="bg1"/>
                </a:solidFill>
              </a:rPr>
              <a:t> are </a:t>
            </a:r>
            <a:r>
              <a:rPr lang="fr-FR" sz="1200" dirty="0" err="1">
                <a:solidFill>
                  <a:schemeClr val="bg1"/>
                </a:solidFill>
              </a:rPr>
              <a:t>empathetic</a:t>
            </a:r>
            <a:r>
              <a:rPr lang="fr-FR" sz="1200" dirty="0">
                <a:solidFill>
                  <a:schemeClr val="bg1"/>
                </a:solidFill>
              </a:rPr>
              <a:t> </a:t>
            </a:r>
            <a:r>
              <a:rPr lang="fr-FR" sz="1200" dirty="0" err="1">
                <a:solidFill>
                  <a:schemeClr val="bg1"/>
                </a:solidFill>
              </a:rPr>
              <a:t>listeners</a:t>
            </a:r>
            <a:r>
              <a:rPr lang="fr-FR" sz="1200" dirty="0">
                <a:solidFill>
                  <a:schemeClr val="bg1"/>
                </a:solidFill>
              </a:rPr>
              <a:t>."</a:t>
            </a:r>
          </a:p>
          <a:p>
            <a:r>
              <a:rPr lang="fr-FR" sz="1200" b="1" dirty="0">
                <a:solidFill>
                  <a:srgbClr val="FF0000"/>
                </a:solidFill>
              </a:rPr>
              <a:t>Lucie – </a:t>
            </a:r>
            <a:r>
              <a:rPr lang="fr-FR" sz="1200" b="1" dirty="0" err="1">
                <a:solidFill>
                  <a:srgbClr val="FF0000"/>
                </a:solidFill>
              </a:rPr>
              <a:t>Cameroon</a:t>
            </a:r>
            <a:r>
              <a:rPr lang="fr-FR" sz="1200" b="1" dirty="0">
                <a:solidFill>
                  <a:srgbClr val="FF0000"/>
                </a:solidFill>
              </a:rPr>
              <a:t> – M2 Marketing &amp; Stratégie Commerciale – Le Havre</a:t>
            </a:r>
          </a:p>
          <a:p>
            <a:endParaRPr lang="en-US" sz="1200" dirty="0">
              <a:solidFill>
                <a:schemeClr val="bg1"/>
              </a:solidFill>
            </a:endParaRPr>
          </a:p>
          <a:p>
            <a:endParaRPr lang="en-US" sz="1200" dirty="0">
              <a:solidFill>
                <a:schemeClr val="bg1"/>
              </a:solidFill>
            </a:endParaRPr>
          </a:p>
          <a:p>
            <a:r>
              <a:rPr lang="en-US" sz="1200" dirty="0">
                <a:solidFill>
                  <a:schemeClr val="bg1"/>
                </a:solidFill>
              </a:rPr>
              <a:t>“My stay at EM Normandie was really wonderful, it is an unforgettable experience. I learned a lot and made really such good friends.“</a:t>
            </a:r>
          </a:p>
          <a:p>
            <a:r>
              <a:rPr lang="en-US" sz="1200" b="1" dirty="0">
                <a:solidFill>
                  <a:srgbClr val="FF0000"/>
                </a:solidFill>
              </a:rPr>
              <a:t>Manav – </a:t>
            </a:r>
            <a:r>
              <a:rPr lang="en-US" sz="1200" b="1" dirty="0" err="1">
                <a:solidFill>
                  <a:srgbClr val="FF0000"/>
                </a:solidFill>
              </a:rPr>
              <a:t>Chitkara</a:t>
            </a:r>
            <a:r>
              <a:rPr lang="en-US" sz="1200" b="1" dirty="0">
                <a:solidFill>
                  <a:srgbClr val="FF0000"/>
                </a:solidFill>
              </a:rPr>
              <a:t> University, India </a:t>
            </a:r>
            <a:r>
              <a:rPr lang="fr-FR" sz="1200" b="1" dirty="0">
                <a:solidFill>
                  <a:srgbClr val="FF0000"/>
                </a:solidFill>
              </a:rPr>
              <a:t>– </a:t>
            </a:r>
            <a:r>
              <a:rPr lang="en-US" sz="1200" b="1" dirty="0">
                <a:solidFill>
                  <a:srgbClr val="FF0000"/>
                </a:solidFill>
              </a:rPr>
              <a:t>Cross-cultural Marketing &amp; </a:t>
            </a:r>
            <a:r>
              <a:rPr lang="en-US" sz="1200" b="1" dirty="0" err="1">
                <a:solidFill>
                  <a:srgbClr val="FF0000"/>
                </a:solidFill>
              </a:rPr>
              <a:t>Negociation</a:t>
            </a:r>
            <a:r>
              <a:rPr lang="en-US" sz="1200" b="1" dirty="0">
                <a:solidFill>
                  <a:srgbClr val="FF0000"/>
                </a:solidFill>
              </a:rPr>
              <a:t> – Caen</a:t>
            </a:r>
          </a:p>
          <a:p>
            <a:endParaRPr lang="en-US" sz="1200" b="1" dirty="0">
              <a:solidFill>
                <a:srgbClr val="FF0000"/>
              </a:solidFill>
            </a:endParaRPr>
          </a:p>
          <a:p>
            <a:endParaRPr lang="en-US" sz="1200" b="1" dirty="0">
              <a:solidFill>
                <a:srgbClr val="FF0000"/>
              </a:solidFill>
            </a:endParaRPr>
          </a:p>
          <a:p>
            <a:endParaRPr lang="en-US" sz="1200" b="1" dirty="0">
              <a:solidFill>
                <a:srgbClr val="FF0000"/>
              </a:solidFill>
            </a:endParaRPr>
          </a:p>
          <a:p>
            <a:pPr>
              <a:defRPr/>
            </a:pPr>
            <a:r>
              <a:rPr lang="en-US" sz="2000" dirty="0">
                <a:solidFill>
                  <a:schemeClr val="bg1"/>
                </a:solidFill>
              </a:rPr>
              <a:t>Video: </a:t>
            </a:r>
            <a:r>
              <a:rPr lang="en-US" sz="2000" dirty="0">
                <a:solidFill>
                  <a:schemeClr val="bg1"/>
                </a:solidFill>
                <a:hlinkClick r:id="rId5"/>
              </a:rPr>
              <a:t>Student testimonies</a:t>
            </a:r>
            <a:endParaRPr lang="en-US" sz="2000" dirty="0">
              <a:solidFill>
                <a:schemeClr val="bg1"/>
              </a:solidFill>
            </a:endParaRPr>
          </a:p>
          <a:p>
            <a:endParaRPr lang="fr-FR" sz="1200" b="1" dirty="0">
              <a:solidFill>
                <a:srgbClr val="FF0000"/>
              </a:solidFill>
            </a:endParaRPr>
          </a:p>
        </p:txBody>
      </p:sp>
      <p:sp>
        <p:nvSpPr>
          <p:cNvPr id="14" name="ZoneTexte 13">
            <a:extLst>
              <a:ext uri="{FF2B5EF4-FFF2-40B4-BE49-F238E27FC236}">
                <a16:creationId xmlns:a16="http://schemas.microsoft.com/office/drawing/2014/main" id="{D126AA78-9F57-4802-909C-70ED9ED953FA}"/>
              </a:ext>
            </a:extLst>
          </p:cNvPr>
          <p:cNvSpPr txBox="1"/>
          <p:nvPr/>
        </p:nvSpPr>
        <p:spPr>
          <a:xfrm>
            <a:off x="894627" y="772639"/>
            <a:ext cx="93058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OUR INCOMING STUDENTS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MADE Outer Sans" panose="02000505000000020004" pitchFamily="2" charset="77"/>
              </a:rPr>
              <a:t>TESTIMONIALS </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15" name="Rectangle 14">
            <a:extLst>
              <a:ext uri="{FF2B5EF4-FFF2-40B4-BE49-F238E27FC236}">
                <a16:creationId xmlns:a16="http://schemas.microsoft.com/office/drawing/2014/main" id="{1F2BADE0-CFA7-4943-AC01-9590177D7EC0}"/>
              </a:ext>
            </a:extLst>
          </p:cNvPr>
          <p:cNvSpPr/>
          <p:nvPr/>
        </p:nvSpPr>
        <p:spPr>
          <a:xfrm>
            <a:off x="820488" y="87191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65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54227-50C3-FE41-B6F4-CE472690EF6F}"/>
              </a:ext>
            </a:extLst>
          </p:cNvPr>
          <p:cNvSpPr/>
          <p:nvPr/>
        </p:nvSpPr>
        <p:spPr>
          <a:xfrm rot="5400000" flipH="1">
            <a:off x="5996421" y="1884459"/>
            <a:ext cx="423747" cy="3214838"/>
          </a:xfrm>
          <a:prstGeom prst="rect">
            <a:avLst/>
          </a:prstGeom>
          <a:gradFill>
            <a:gsLst>
              <a:gs pos="0">
                <a:srgbClr val="FF000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eur droit 9">
            <a:extLst>
              <a:ext uri="{FF2B5EF4-FFF2-40B4-BE49-F238E27FC236}">
                <a16:creationId xmlns:a16="http://schemas.microsoft.com/office/drawing/2014/main" id="{83442176-4887-804C-98B1-E77175C69F51}"/>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D38FF98-AC7C-0A46-9CE3-913AE93DA697}"/>
              </a:ext>
            </a:extLst>
          </p:cNvPr>
          <p:cNvPicPr>
            <a:picLocks noChangeAspect="1"/>
          </p:cNvPicPr>
          <p:nvPr/>
        </p:nvPicPr>
        <p:blipFill>
          <a:blip r:embed="rId2"/>
          <a:stretch>
            <a:fillRect/>
          </a:stretch>
        </p:blipFill>
        <p:spPr>
          <a:xfrm>
            <a:off x="11606145" y="6125115"/>
            <a:ext cx="585855" cy="585855"/>
          </a:xfrm>
          <a:prstGeom prst="rect">
            <a:avLst/>
          </a:prstGeom>
        </p:spPr>
      </p:pic>
      <p:sp>
        <p:nvSpPr>
          <p:cNvPr id="7" name="ZoneTexte 6">
            <a:extLst>
              <a:ext uri="{FF2B5EF4-FFF2-40B4-BE49-F238E27FC236}">
                <a16:creationId xmlns:a16="http://schemas.microsoft.com/office/drawing/2014/main" id="{DB78A62C-12CC-AB4E-8C89-1A00B924FD1D}"/>
              </a:ext>
            </a:extLst>
          </p:cNvPr>
          <p:cNvSpPr txBox="1"/>
          <p:nvPr/>
        </p:nvSpPr>
        <p:spPr>
          <a:xfrm>
            <a:off x="560773" y="3056829"/>
            <a:ext cx="110704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MADE Outer Sans" panose="02000505000000020004" pitchFamily="2" charset="77"/>
              </a:rPr>
              <a:t>ADMISSION PROCESS</a:t>
            </a: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p:txBody>
      </p:sp>
    </p:spTree>
    <p:extLst>
      <p:ext uri="{BB962C8B-B14F-4D97-AF65-F5344CB8AC3E}">
        <p14:creationId xmlns:p14="http://schemas.microsoft.com/office/powerpoint/2010/main" val="3831313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42" name="Image 41">
            <a:extLst>
              <a:ext uri="{FF2B5EF4-FFF2-40B4-BE49-F238E27FC236}">
                <a16:creationId xmlns:a16="http://schemas.microsoft.com/office/drawing/2014/main" id="{EB7F48F0-7B02-42F7-89D4-E12B7B490F31}"/>
              </a:ext>
            </a:extLst>
          </p:cNvPr>
          <p:cNvPicPr>
            <a:picLocks noChangeAspect="1"/>
          </p:cNvPicPr>
          <p:nvPr/>
        </p:nvPicPr>
        <p:blipFill rotWithShape="1">
          <a:blip r:embed="rId4"/>
          <a:srcRect l="5452" t="26588" r="75149" b="55975"/>
          <a:stretch/>
        </p:blipFill>
        <p:spPr>
          <a:xfrm>
            <a:off x="6850877" y="5843573"/>
            <a:ext cx="5171414" cy="729090"/>
          </a:xfrm>
          <a:prstGeom prst="rect">
            <a:avLst/>
          </a:prstGeom>
        </p:spPr>
      </p:pic>
      <p:pic>
        <p:nvPicPr>
          <p:cNvPr id="40" name="Image 39">
            <a:extLst>
              <a:ext uri="{FF2B5EF4-FFF2-40B4-BE49-F238E27FC236}">
                <a16:creationId xmlns:a16="http://schemas.microsoft.com/office/drawing/2014/main" id="{23EF1D63-387E-4072-8415-89FC06DD738A}"/>
              </a:ext>
            </a:extLst>
          </p:cNvPr>
          <p:cNvPicPr>
            <a:picLocks noChangeAspect="1"/>
          </p:cNvPicPr>
          <p:nvPr/>
        </p:nvPicPr>
        <p:blipFill rotWithShape="1">
          <a:blip r:embed="rId4"/>
          <a:srcRect l="5452" t="9641" r="75149" b="9641"/>
          <a:stretch/>
        </p:blipFill>
        <p:spPr>
          <a:xfrm>
            <a:off x="8758549" y="2013998"/>
            <a:ext cx="2475682" cy="3374923"/>
          </a:xfrm>
          <a:prstGeom prst="rect">
            <a:avLst/>
          </a:prstGeom>
        </p:spPr>
      </p:pic>
      <p:pic>
        <p:nvPicPr>
          <p:cNvPr id="39" name="Image 38">
            <a:extLst>
              <a:ext uri="{FF2B5EF4-FFF2-40B4-BE49-F238E27FC236}">
                <a16:creationId xmlns:a16="http://schemas.microsoft.com/office/drawing/2014/main" id="{05CD7DF2-B8E9-4C93-9942-D3B82BD75D24}"/>
              </a:ext>
            </a:extLst>
          </p:cNvPr>
          <p:cNvPicPr>
            <a:picLocks noChangeAspect="1"/>
          </p:cNvPicPr>
          <p:nvPr/>
        </p:nvPicPr>
        <p:blipFill rotWithShape="1">
          <a:blip r:embed="rId4">
            <a:alphaModFix amt="42000"/>
          </a:blip>
          <a:srcRect l="5452" t="9641" r="75149" b="9641"/>
          <a:stretch/>
        </p:blipFill>
        <p:spPr>
          <a:xfrm>
            <a:off x="6185473" y="2368279"/>
            <a:ext cx="2438941" cy="2666362"/>
          </a:xfrm>
          <a:prstGeom prst="rect">
            <a:avLst/>
          </a:prstGeom>
        </p:spPr>
      </p:pic>
      <p:pic>
        <p:nvPicPr>
          <p:cNvPr id="38" name="Image 37">
            <a:extLst>
              <a:ext uri="{FF2B5EF4-FFF2-40B4-BE49-F238E27FC236}">
                <a16:creationId xmlns:a16="http://schemas.microsoft.com/office/drawing/2014/main" id="{D9D030FD-7F1E-45D8-9C33-D6979863D650}"/>
              </a:ext>
            </a:extLst>
          </p:cNvPr>
          <p:cNvPicPr>
            <a:picLocks noChangeAspect="1"/>
          </p:cNvPicPr>
          <p:nvPr/>
        </p:nvPicPr>
        <p:blipFill rotWithShape="1">
          <a:blip r:embed="rId4"/>
          <a:srcRect l="5452" t="9641" r="75149" b="9641"/>
          <a:stretch/>
        </p:blipFill>
        <p:spPr>
          <a:xfrm>
            <a:off x="3575656" y="1998540"/>
            <a:ext cx="2475682" cy="3374923"/>
          </a:xfrm>
          <a:prstGeom prst="rect">
            <a:avLst/>
          </a:prstGeom>
        </p:spPr>
      </p:pic>
      <p:pic>
        <p:nvPicPr>
          <p:cNvPr id="36" name="Image 35">
            <a:extLst>
              <a:ext uri="{FF2B5EF4-FFF2-40B4-BE49-F238E27FC236}">
                <a16:creationId xmlns:a16="http://schemas.microsoft.com/office/drawing/2014/main" id="{F8B823F8-ADC0-4409-9023-0676F4372EEB}"/>
              </a:ext>
            </a:extLst>
          </p:cNvPr>
          <p:cNvPicPr>
            <a:picLocks noChangeAspect="1"/>
          </p:cNvPicPr>
          <p:nvPr/>
        </p:nvPicPr>
        <p:blipFill rotWithShape="1">
          <a:blip r:embed="rId4">
            <a:alphaModFix amt="42000"/>
          </a:blip>
          <a:srcRect l="5452" t="9641" r="75149" b="9641"/>
          <a:stretch/>
        </p:blipFill>
        <p:spPr>
          <a:xfrm>
            <a:off x="1024289" y="2368279"/>
            <a:ext cx="2438941" cy="2666362"/>
          </a:xfrm>
          <a:prstGeom prst="rect">
            <a:avLst/>
          </a:prstGeom>
        </p:spPr>
      </p:pic>
      <p:sp>
        <p:nvSpPr>
          <p:cNvPr id="35" name="Rectangle 34"/>
          <p:cNvSpPr/>
          <p:nvPr>
            <p:custDataLst>
              <p:tags r:id="rId1"/>
            </p:custDataLst>
          </p:nvPr>
        </p:nvSpPr>
        <p:spPr>
          <a:xfrm>
            <a:off x="322954" y="880533"/>
            <a:ext cx="9289873" cy="369332"/>
          </a:xfrm>
          <a:prstGeom prst="rect">
            <a:avLst/>
          </a:prstGeom>
        </p:spPr>
        <p:txBody>
          <a:bodyPr wrap="square">
            <a:spAutoFit/>
          </a:bodyPr>
          <a:lstStyle/>
          <a:p>
            <a:pPr fontAlgn="base">
              <a:spcAft>
                <a:spcPts val="600"/>
              </a:spcAft>
              <a:buClr>
                <a:srgbClr val="C31B18"/>
              </a:buClr>
              <a:buSzPct val="130000"/>
            </a:pPr>
            <a:endParaRPr lang="en-US" b="1">
              <a:solidFill>
                <a:schemeClr val="bg1"/>
              </a:solidFill>
              <a:latin typeface="AvenirNext LT Pro Regular" panose="020B0504020202020204" pitchFamily="34" charset="0"/>
              <a:ea typeface="Avenir Next" charset="0"/>
              <a:cs typeface="Avenir Next" charset="0"/>
            </a:endParaRPr>
          </a:p>
        </p:txBody>
      </p:sp>
      <p:sp>
        <p:nvSpPr>
          <p:cNvPr id="7" name="ZoneTexte 6"/>
          <p:cNvSpPr txBox="1"/>
          <p:nvPr/>
        </p:nvSpPr>
        <p:spPr>
          <a:xfrm>
            <a:off x="322954" y="6264886"/>
            <a:ext cx="6182726" cy="307777"/>
          </a:xfrm>
          <a:prstGeom prst="rect">
            <a:avLst/>
          </a:prstGeom>
          <a:noFill/>
        </p:spPr>
        <p:txBody>
          <a:bodyPr wrap="square" rtlCol="0">
            <a:spAutoFit/>
          </a:bodyPr>
          <a:lstStyle/>
          <a:p>
            <a:r>
              <a:rPr lang="en-US" sz="1400" i="1" dirty="0">
                <a:solidFill>
                  <a:schemeClr val="bg1"/>
                </a:solidFill>
              </a:rPr>
              <a:t>For support, candidates can contact </a:t>
            </a:r>
            <a:r>
              <a:rPr lang="en-US" sz="1400" i="1" dirty="0">
                <a:solidFill>
                  <a:schemeClr val="accent1"/>
                </a:solidFill>
                <a:hlinkClick r:id="rId5">
                  <a:extLst>
                    <a:ext uri="{A12FA001-AC4F-418D-AE19-62706E023703}">
                      <ahyp:hlinkClr xmlns:ahyp="http://schemas.microsoft.com/office/drawing/2018/hyperlinkcolor" val="tx"/>
                    </a:ext>
                  </a:extLst>
                </a:hlinkClick>
              </a:rPr>
              <a:t>incoming@em-normandie.fr</a:t>
            </a:r>
            <a:r>
              <a:rPr lang="en-US" sz="1400" i="1" dirty="0">
                <a:solidFill>
                  <a:schemeClr val="accent1"/>
                </a:solidFill>
              </a:rPr>
              <a:t> </a:t>
            </a:r>
          </a:p>
        </p:txBody>
      </p:sp>
      <p:sp>
        <p:nvSpPr>
          <p:cNvPr id="49" name="ZoneTexte 48">
            <a:extLst>
              <a:ext uri="{FF2B5EF4-FFF2-40B4-BE49-F238E27FC236}">
                <a16:creationId xmlns:a16="http://schemas.microsoft.com/office/drawing/2014/main" id="{5DD23F53-DF14-A24B-8E56-E7BB5A569F7C}"/>
              </a:ext>
            </a:extLst>
          </p:cNvPr>
          <p:cNvSpPr txBox="1"/>
          <p:nvPr/>
        </p:nvSpPr>
        <p:spPr>
          <a:xfrm>
            <a:off x="6985146" y="5859299"/>
            <a:ext cx="4923390" cy="677108"/>
          </a:xfrm>
          <a:prstGeom prst="rect">
            <a:avLst/>
          </a:prstGeom>
          <a:noFill/>
        </p:spPr>
        <p:txBody>
          <a:bodyPr wrap="square" rtlCol="0">
            <a:spAutoFit/>
          </a:bodyPr>
          <a:lstStyle/>
          <a:p>
            <a:pPr algn="ctr" fontAlgn="base"/>
            <a:r>
              <a:rPr lang="en-US" sz="1400" b="1" dirty="0">
                <a:solidFill>
                  <a:srgbClr val="FF0000"/>
                </a:solidFill>
              </a:rPr>
              <a:t>Deadlines</a:t>
            </a:r>
          </a:p>
          <a:p>
            <a:pPr algn="ctr" fontAlgn="base"/>
            <a:r>
              <a:rPr lang="en-US" sz="1200" b="1" dirty="0">
                <a:solidFill>
                  <a:srgbClr val="FF0000"/>
                </a:solidFill>
              </a:rPr>
              <a:t>Fall/Academic year</a:t>
            </a:r>
            <a:r>
              <a:rPr lang="en-US" sz="1200" b="1" dirty="0">
                <a:solidFill>
                  <a:schemeClr val="bg1"/>
                </a:solidFill>
              </a:rPr>
              <a:t>: May 15</a:t>
            </a:r>
            <a:r>
              <a:rPr lang="en-US" sz="1200" b="1" baseline="30000" dirty="0">
                <a:solidFill>
                  <a:schemeClr val="bg1"/>
                </a:solidFill>
              </a:rPr>
              <a:t>th</a:t>
            </a:r>
            <a:r>
              <a:rPr lang="en-US" sz="1200" b="1" dirty="0">
                <a:solidFill>
                  <a:schemeClr val="bg1"/>
                </a:solidFill>
              </a:rPr>
              <a:t> for nominations, May 30</a:t>
            </a:r>
            <a:r>
              <a:rPr lang="en-US" sz="1200" b="1" baseline="30000" dirty="0">
                <a:solidFill>
                  <a:schemeClr val="bg1"/>
                </a:solidFill>
              </a:rPr>
              <a:t>th</a:t>
            </a:r>
            <a:r>
              <a:rPr lang="en-US" sz="1200" b="1" dirty="0">
                <a:solidFill>
                  <a:schemeClr val="bg1"/>
                </a:solidFill>
              </a:rPr>
              <a:t> for applications</a:t>
            </a:r>
          </a:p>
          <a:p>
            <a:pPr algn="ctr" fontAlgn="base"/>
            <a:r>
              <a:rPr lang="en-US" sz="1200" b="1" dirty="0">
                <a:solidFill>
                  <a:srgbClr val="FF0000"/>
                </a:solidFill>
              </a:rPr>
              <a:t>Spring</a:t>
            </a:r>
            <a:r>
              <a:rPr lang="en-US" sz="1200" b="1" dirty="0">
                <a:solidFill>
                  <a:schemeClr val="bg1"/>
                </a:solidFill>
              </a:rPr>
              <a:t>: October 15</a:t>
            </a:r>
            <a:r>
              <a:rPr lang="en-US" sz="1200" b="1" baseline="30000" dirty="0">
                <a:solidFill>
                  <a:schemeClr val="bg1"/>
                </a:solidFill>
              </a:rPr>
              <a:t>th </a:t>
            </a:r>
            <a:r>
              <a:rPr lang="en-US" sz="1200" b="1" dirty="0">
                <a:solidFill>
                  <a:schemeClr val="bg1"/>
                </a:solidFill>
              </a:rPr>
              <a:t>for nominations, October 31</a:t>
            </a:r>
            <a:r>
              <a:rPr lang="en-US" sz="1200" b="1" baseline="30000" dirty="0">
                <a:solidFill>
                  <a:schemeClr val="bg1"/>
                </a:solidFill>
              </a:rPr>
              <a:t>st</a:t>
            </a:r>
            <a:r>
              <a:rPr lang="en-US" sz="1200" b="1" dirty="0">
                <a:solidFill>
                  <a:schemeClr val="bg1"/>
                </a:solidFill>
              </a:rPr>
              <a:t>  for applications</a:t>
            </a:r>
          </a:p>
        </p:txBody>
      </p:sp>
      <p:sp>
        <p:nvSpPr>
          <p:cNvPr id="52" name="Rectangle 51">
            <a:extLst>
              <a:ext uri="{FF2B5EF4-FFF2-40B4-BE49-F238E27FC236}">
                <a16:creationId xmlns:a16="http://schemas.microsoft.com/office/drawing/2014/main" id="{DF5207C9-045A-6B4F-BED1-50EB1B23FFA3}"/>
              </a:ext>
            </a:extLst>
          </p:cNvPr>
          <p:cNvSpPr/>
          <p:nvPr/>
        </p:nvSpPr>
        <p:spPr>
          <a:xfrm>
            <a:off x="1218813" y="2547298"/>
            <a:ext cx="2036789" cy="2308324"/>
          </a:xfrm>
          <a:prstGeom prst="rect">
            <a:avLst/>
          </a:prstGeom>
        </p:spPr>
        <p:txBody>
          <a:bodyPr wrap="square">
            <a:spAutoFit/>
          </a:bodyPr>
          <a:lstStyle/>
          <a:p>
            <a:pPr lvl="0" algn="ctr">
              <a:lnSpc>
                <a:spcPct val="90000"/>
              </a:lnSpc>
            </a:pPr>
            <a:r>
              <a:rPr lang="en-US" sz="1600" dirty="0">
                <a:solidFill>
                  <a:schemeClr val="bg1"/>
                </a:solidFill>
              </a:rPr>
              <a:t>Your home university coordinator or international office nominates you through an online form.</a:t>
            </a:r>
            <a:br>
              <a:rPr lang="en-US" sz="1600" dirty="0">
                <a:solidFill>
                  <a:schemeClr val="bg1"/>
                </a:solidFill>
              </a:rPr>
            </a:br>
            <a:endParaRPr lang="en-US" sz="1600" dirty="0">
              <a:solidFill>
                <a:schemeClr val="bg1"/>
              </a:solidFill>
            </a:endParaRPr>
          </a:p>
          <a:p>
            <a:pPr lvl="0" algn="ctr">
              <a:lnSpc>
                <a:spcPct val="90000"/>
              </a:lnSpc>
            </a:pPr>
            <a:r>
              <a:rPr lang="en-US" sz="1600" dirty="0">
                <a:solidFill>
                  <a:schemeClr val="bg1"/>
                </a:solidFill>
              </a:rPr>
              <a:t>This step is necessary in order to validate your application.</a:t>
            </a:r>
            <a:endParaRPr lang="fr-FR" sz="1400" dirty="0">
              <a:solidFill>
                <a:schemeClr val="bg1"/>
              </a:solidFill>
            </a:endParaRPr>
          </a:p>
        </p:txBody>
      </p:sp>
      <p:sp>
        <p:nvSpPr>
          <p:cNvPr id="53" name="Rectangle 52">
            <a:extLst>
              <a:ext uri="{FF2B5EF4-FFF2-40B4-BE49-F238E27FC236}">
                <a16:creationId xmlns:a16="http://schemas.microsoft.com/office/drawing/2014/main" id="{56457C34-824C-A245-9956-BBE3479B0B4E}"/>
              </a:ext>
            </a:extLst>
          </p:cNvPr>
          <p:cNvSpPr/>
          <p:nvPr/>
        </p:nvSpPr>
        <p:spPr>
          <a:xfrm>
            <a:off x="3575656" y="2717654"/>
            <a:ext cx="2497391" cy="2031325"/>
          </a:xfrm>
          <a:prstGeom prst="rect">
            <a:avLst/>
          </a:prstGeom>
        </p:spPr>
        <p:txBody>
          <a:bodyPr wrap="square">
            <a:spAutoFit/>
          </a:bodyPr>
          <a:lstStyle/>
          <a:p>
            <a:pPr lvl="0" algn="ctr"/>
            <a:r>
              <a:rPr lang="en-US" sz="1400" dirty="0">
                <a:solidFill>
                  <a:schemeClr val="bg1"/>
                </a:solidFill>
              </a:rPr>
              <a:t>Go to the application link sent by your home university, fill out personal information, choose a </a:t>
            </a:r>
            <a:r>
              <a:rPr lang="en-US" sz="1400" dirty="0" err="1">
                <a:solidFill>
                  <a:schemeClr val="bg1"/>
                </a:solidFill>
              </a:rPr>
              <a:t>programme</a:t>
            </a:r>
            <a:r>
              <a:rPr lang="en-US" sz="1400" dirty="0">
                <a:solidFill>
                  <a:schemeClr val="bg1"/>
                </a:solidFill>
              </a:rPr>
              <a:t> and upload supporting documents :</a:t>
            </a:r>
          </a:p>
          <a:p>
            <a:pPr lvl="0" algn="ctr"/>
            <a:r>
              <a:rPr lang="en-US" sz="1400" dirty="0">
                <a:solidFill>
                  <a:schemeClr val="bg1"/>
                </a:solidFill>
              </a:rPr>
              <a:t>- copy of passport </a:t>
            </a:r>
          </a:p>
          <a:p>
            <a:pPr lvl="0" algn="ctr"/>
            <a:r>
              <a:rPr lang="en-US" sz="1400" dirty="0">
                <a:solidFill>
                  <a:schemeClr val="bg1"/>
                </a:solidFill>
              </a:rPr>
              <a:t>- transcript of records - last diploma (for Graduate)  </a:t>
            </a:r>
          </a:p>
          <a:p>
            <a:pPr lvl="0" algn="ctr"/>
            <a:r>
              <a:rPr lang="en-US" sz="1400" dirty="0">
                <a:solidFill>
                  <a:schemeClr val="bg1"/>
                </a:solidFill>
              </a:rPr>
              <a:t>- language certificate</a:t>
            </a:r>
          </a:p>
        </p:txBody>
      </p:sp>
      <p:sp>
        <p:nvSpPr>
          <p:cNvPr id="54" name="Rectangle 53">
            <a:extLst>
              <a:ext uri="{FF2B5EF4-FFF2-40B4-BE49-F238E27FC236}">
                <a16:creationId xmlns:a16="http://schemas.microsoft.com/office/drawing/2014/main" id="{B5FFAB9B-A625-C944-9F67-DDF91EFD6EE6}"/>
              </a:ext>
            </a:extLst>
          </p:cNvPr>
          <p:cNvSpPr/>
          <p:nvPr/>
        </p:nvSpPr>
        <p:spPr>
          <a:xfrm>
            <a:off x="6386548" y="2863754"/>
            <a:ext cx="2036789" cy="1569660"/>
          </a:xfrm>
          <a:prstGeom prst="rect">
            <a:avLst/>
          </a:prstGeom>
        </p:spPr>
        <p:txBody>
          <a:bodyPr wrap="square">
            <a:spAutoFit/>
          </a:bodyPr>
          <a:lstStyle/>
          <a:p>
            <a:pPr lvl="0" algn="ctr">
              <a:lnSpc>
                <a:spcPct val="100000"/>
              </a:lnSpc>
            </a:pPr>
            <a:r>
              <a:rPr lang="en-US" sz="1600" dirty="0">
                <a:solidFill>
                  <a:schemeClr val="bg1"/>
                </a:solidFill>
              </a:rPr>
              <a:t>The International Cooperation department evaluates your application or ask for additional information. </a:t>
            </a:r>
          </a:p>
        </p:txBody>
      </p:sp>
      <p:sp>
        <p:nvSpPr>
          <p:cNvPr id="55" name="Rectangle 54">
            <a:extLst>
              <a:ext uri="{FF2B5EF4-FFF2-40B4-BE49-F238E27FC236}">
                <a16:creationId xmlns:a16="http://schemas.microsoft.com/office/drawing/2014/main" id="{EE2C43B2-CAE7-AB4F-92FE-0A8D82169340}"/>
              </a:ext>
            </a:extLst>
          </p:cNvPr>
          <p:cNvSpPr/>
          <p:nvPr/>
        </p:nvSpPr>
        <p:spPr>
          <a:xfrm>
            <a:off x="8977995" y="2986864"/>
            <a:ext cx="2036789" cy="1323439"/>
          </a:xfrm>
          <a:prstGeom prst="rect">
            <a:avLst/>
          </a:prstGeom>
        </p:spPr>
        <p:txBody>
          <a:bodyPr wrap="square">
            <a:spAutoFit/>
          </a:bodyPr>
          <a:lstStyle/>
          <a:p>
            <a:pPr lvl="0" algn="ctr">
              <a:lnSpc>
                <a:spcPct val="100000"/>
              </a:lnSpc>
            </a:pPr>
            <a:r>
              <a:rPr lang="en-US" sz="1600" dirty="0">
                <a:solidFill>
                  <a:schemeClr val="bg1"/>
                </a:solidFill>
              </a:rPr>
              <a:t>The Letter of Acceptance is sent to you by email from the students’ service (the HUB).</a:t>
            </a:r>
          </a:p>
        </p:txBody>
      </p:sp>
      <p:sp>
        <p:nvSpPr>
          <p:cNvPr id="75" name="Espace réservé du numéro de diapositive 2">
            <a:extLst>
              <a:ext uri="{FF2B5EF4-FFF2-40B4-BE49-F238E27FC236}">
                <a16:creationId xmlns:a16="http://schemas.microsoft.com/office/drawing/2014/main" id="{1B558C55-025B-1049-8EA3-C1B4E1ACABC4}"/>
              </a:ext>
            </a:extLst>
          </p:cNvPr>
          <p:cNvSpPr>
            <a:spLocks noGrp="1"/>
          </p:cNvSpPr>
          <p:nvPr>
            <p:ph type="sldNum" sz="quarter" idx="12"/>
          </p:nvPr>
        </p:nvSpPr>
        <p:spPr>
          <a:xfrm>
            <a:off x="8610600" y="6356350"/>
            <a:ext cx="2743200" cy="365125"/>
          </a:xfrm>
        </p:spPr>
        <p:txBody>
          <a:bodyPr/>
          <a:lstStyle/>
          <a:p>
            <a:fld id="{3AD1C389-BE06-4CED-9436-A59B84F19DE9}" type="slidenum">
              <a:rPr lang="fr-FR" smtClean="0"/>
              <a:t>32</a:t>
            </a:fld>
            <a:endParaRPr lang="fr-FR"/>
          </a:p>
        </p:txBody>
      </p:sp>
      <p:sp>
        <p:nvSpPr>
          <p:cNvPr id="32" name="ZoneTexte 31">
            <a:extLst>
              <a:ext uri="{FF2B5EF4-FFF2-40B4-BE49-F238E27FC236}">
                <a16:creationId xmlns:a16="http://schemas.microsoft.com/office/drawing/2014/main" id="{050C4ACC-955C-4489-8A37-6C18B20643F8}"/>
              </a:ext>
            </a:extLst>
          </p:cNvPr>
          <p:cNvSpPr txBox="1"/>
          <p:nvPr/>
        </p:nvSpPr>
        <p:spPr>
          <a:xfrm>
            <a:off x="787797" y="862309"/>
            <a:ext cx="93058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ADMISSION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srgbClr val="FF0000"/>
                </a:solidFill>
                <a:latin typeface="MADE Outer Sans" panose="02000505000000020004" pitchFamily="2" charset="77"/>
              </a:rPr>
              <a:t>4 STEPS</a:t>
            </a:r>
            <a:endParaRPr kumimoji="0" lang="fr-FR" sz="2400" b="1" i="0" u="none" strike="noStrike" kern="1200" cap="none" spc="0" normalizeH="0" baseline="0" noProof="0" dirty="0">
              <a:ln>
                <a:noFill/>
              </a:ln>
              <a:solidFill>
                <a:srgbClr val="FF0000"/>
              </a:solidFill>
              <a:effectLst/>
              <a:uLnTx/>
              <a:uFillTx/>
              <a:latin typeface="MADE Outer Sans" panose="02000505000000020004" pitchFamily="2" charset="77"/>
              <a:ea typeface="+mn-ea"/>
              <a:cs typeface="+mn-cs"/>
            </a:endParaRPr>
          </a:p>
        </p:txBody>
      </p:sp>
      <p:sp>
        <p:nvSpPr>
          <p:cNvPr id="33" name="Rectangle 32">
            <a:extLst>
              <a:ext uri="{FF2B5EF4-FFF2-40B4-BE49-F238E27FC236}">
                <a16:creationId xmlns:a16="http://schemas.microsoft.com/office/drawing/2014/main" id="{579CCBF9-CDA2-4DDC-946D-09C43F6CE92C}"/>
              </a:ext>
            </a:extLst>
          </p:cNvPr>
          <p:cNvSpPr/>
          <p:nvPr/>
        </p:nvSpPr>
        <p:spPr>
          <a:xfrm>
            <a:off x="713657" y="913735"/>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027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1B406EA-E985-43F4-BB49-9434CFFE485B}"/>
              </a:ext>
            </a:extLst>
          </p:cNvPr>
          <p:cNvPicPr>
            <a:picLocks noChangeAspect="1"/>
          </p:cNvPicPr>
          <p:nvPr/>
        </p:nvPicPr>
        <p:blipFill rotWithShape="1">
          <a:blip r:embed="rId2">
            <a:alphaModFix amt="42000"/>
          </a:blip>
          <a:srcRect l="5452" t="9641" r="75149" b="48275"/>
          <a:stretch/>
        </p:blipFill>
        <p:spPr>
          <a:xfrm>
            <a:off x="6291113" y="2317849"/>
            <a:ext cx="3898814" cy="2222301"/>
          </a:xfrm>
          <a:prstGeom prst="rect">
            <a:avLst/>
          </a:prstGeom>
        </p:spPr>
      </p:pic>
      <p:pic>
        <p:nvPicPr>
          <p:cNvPr id="15" name="Image 14">
            <a:extLst>
              <a:ext uri="{FF2B5EF4-FFF2-40B4-BE49-F238E27FC236}">
                <a16:creationId xmlns:a16="http://schemas.microsoft.com/office/drawing/2014/main" id="{2439CF12-9297-4245-8328-262F01670AB8}"/>
              </a:ext>
            </a:extLst>
          </p:cNvPr>
          <p:cNvPicPr>
            <a:picLocks noChangeAspect="1"/>
          </p:cNvPicPr>
          <p:nvPr/>
        </p:nvPicPr>
        <p:blipFill rotWithShape="1">
          <a:blip r:embed="rId2">
            <a:alphaModFix amt="42000"/>
          </a:blip>
          <a:srcRect l="5452" t="9641" r="75149" b="48275"/>
          <a:stretch/>
        </p:blipFill>
        <p:spPr>
          <a:xfrm>
            <a:off x="2037229" y="2319253"/>
            <a:ext cx="3898814" cy="2222301"/>
          </a:xfrm>
          <a:prstGeom prst="rect">
            <a:avLst/>
          </a:prstGeom>
        </p:spPr>
      </p:pic>
      <p:sp>
        <p:nvSpPr>
          <p:cNvPr id="25" name="ZoneTexte 24">
            <a:extLst>
              <a:ext uri="{FF2B5EF4-FFF2-40B4-BE49-F238E27FC236}">
                <a16:creationId xmlns:a16="http://schemas.microsoft.com/office/drawing/2014/main" id="{521162E0-EAE2-F642-B180-D9A13E78D96F}"/>
              </a:ext>
            </a:extLst>
          </p:cNvPr>
          <p:cNvSpPr txBox="1"/>
          <p:nvPr/>
        </p:nvSpPr>
        <p:spPr>
          <a:xfrm>
            <a:off x="2080819" y="2287781"/>
            <a:ext cx="3781084" cy="2062103"/>
          </a:xfrm>
          <a:prstGeom prst="rect">
            <a:avLst/>
          </a:prstGeom>
          <a:noFill/>
        </p:spPr>
        <p:txBody>
          <a:bodyPr wrap="square" rtlCol="0">
            <a:spAutoFit/>
          </a:bodyPr>
          <a:lstStyle/>
          <a:p>
            <a:pPr algn="just"/>
            <a:endParaRPr lang="en-US" sz="1600" b="1" dirty="0">
              <a:solidFill>
                <a:schemeClr val="bg1"/>
              </a:solidFill>
            </a:endParaRPr>
          </a:p>
          <a:p>
            <a:pPr algn="just"/>
            <a:r>
              <a:rPr lang="fr-FR" sz="1600" b="1" dirty="0">
                <a:solidFill>
                  <a:srgbClr val="FF0000"/>
                </a:solidFill>
              </a:rPr>
              <a:t>ENGLISH PROGRAMMES </a:t>
            </a:r>
          </a:p>
          <a:p>
            <a:pPr algn="just"/>
            <a:r>
              <a:rPr lang="fr-FR" sz="1600" dirty="0">
                <a:solidFill>
                  <a:schemeClr val="bg1"/>
                </a:solidFill>
              </a:rPr>
              <a:t>	</a:t>
            </a:r>
          </a:p>
          <a:p>
            <a:pPr algn="just"/>
            <a:r>
              <a:rPr lang="en-US" sz="1600" b="1" dirty="0">
                <a:solidFill>
                  <a:schemeClr val="bg1"/>
                </a:solidFill>
              </a:rPr>
              <a:t>Undergraduate </a:t>
            </a:r>
            <a:r>
              <a:rPr lang="en-US" sz="1600" dirty="0">
                <a:solidFill>
                  <a:schemeClr val="bg1"/>
                </a:solidFill>
              </a:rPr>
              <a:t>	</a:t>
            </a:r>
          </a:p>
          <a:p>
            <a:pPr marL="285750" indent="-285750" algn="just">
              <a:buFont typeface="Wingdings" panose="05000000000000000000" pitchFamily="2" charset="2"/>
              <a:buChar char="§"/>
            </a:pPr>
            <a:r>
              <a:rPr lang="en-US" sz="1600" dirty="0">
                <a:solidFill>
                  <a:schemeClr val="bg1"/>
                </a:solidFill>
              </a:rPr>
              <a:t>B2, TOEFL IBT 72, </a:t>
            </a:r>
            <a:r>
              <a:rPr lang="fr-FR" sz="1600" dirty="0">
                <a:solidFill>
                  <a:schemeClr val="bg1"/>
                </a:solidFill>
              </a:rPr>
              <a:t>IELTS 5.0, TOEIC 750 </a:t>
            </a:r>
          </a:p>
          <a:p>
            <a:pPr algn="just"/>
            <a:r>
              <a:rPr lang="fr-FR" sz="1600" dirty="0">
                <a:solidFill>
                  <a:schemeClr val="bg1"/>
                </a:solidFill>
              </a:rPr>
              <a:t>	</a:t>
            </a:r>
          </a:p>
          <a:p>
            <a:pPr algn="just"/>
            <a:r>
              <a:rPr lang="en-US" sz="1600" b="1" dirty="0">
                <a:solidFill>
                  <a:schemeClr val="bg1"/>
                </a:solidFill>
              </a:rPr>
              <a:t>Graduate 	</a:t>
            </a:r>
          </a:p>
          <a:p>
            <a:pPr marL="285750" indent="-285750" algn="just">
              <a:buFont typeface="Wingdings" panose="05000000000000000000" pitchFamily="2" charset="2"/>
              <a:buChar char="§"/>
            </a:pPr>
            <a:r>
              <a:rPr lang="en-US" sz="1600" dirty="0">
                <a:solidFill>
                  <a:schemeClr val="bg1"/>
                </a:solidFill>
              </a:rPr>
              <a:t>B2, TOEFL IBT 83, </a:t>
            </a:r>
            <a:r>
              <a:rPr lang="fr-FR" sz="1600" dirty="0">
                <a:solidFill>
                  <a:schemeClr val="bg1"/>
                </a:solidFill>
              </a:rPr>
              <a:t>IELTS 5.5, TOEIC 790</a:t>
            </a:r>
            <a:endParaRPr lang="en-US" sz="1600" dirty="0">
              <a:solidFill>
                <a:schemeClr val="bg1"/>
              </a:solidFill>
            </a:endParaRPr>
          </a:p>
        </p:txBody>
      </p:sp>
      <p:sp>
        <p:nvSpPr>
          <p:cNvPr id="38" name="Espace réservé du numéro de diapositive 1">
            <a:extLst>
              <a:ext uri="{FF2B5EF4-FFF2-40B4-BE49-F238E27FC236}">
                <a16:creationId xmlns:a16="http://schemas.microsoft.com/office/drawing/2014/main" id="{86E8EC86-F4D2-C74C-B06E-020EFE5B16E9}"/>
              </a:ext>
            </a:extLst>
          </p:cNvPr>
          <p:cNvSpPr>
            <a:spLocks noGrp="1"/>
          </p:cNvSpPr>
          <p:nvPr>
            <p:ph type="sldNum" sz="quarter" idx="12"/>
          </p:nvPr>
        </p:nvSpPr>
        <p:spPr>
          <a:xfrm>
            <a:off x="8610600" y="6356350"/>
            <a:ext cx="2743200" cy="365125"/>
          </a:xfrm>
        </p:spPr>
        <p:txBody>
          <a:bodyPr/>
          <a:lstStyle/>
          <a:p>
            <a:fld id="{3AD1C389-BE06-4CED-9436-A59B84F19DE9}" type="slidenum">
              <a:rPr lang="fr-FR" smtClean="0"/>
              <a:t>33</a:t>
            </a:fld>
            <a:endParaRPr lang="fr-FR"/>
          </a:p>
        </p:txBody>
      </p:sp>
      <p:sp>
        <p:nvSpPr>
          <p:cNvPr id="13" name="ZoneTexte 12">
            <a:extLst>
              <a:ext uri="{FF2B5EF4-FFF2-40B4-BE49-F238E27FC236}">
                <a16:creationId xmlns:a16="http://schemas.microsoft.com/office/drawing/2014/main" id="{5A9CFB77-ECF4-4E40-883B-9C6C1A63DF38}"/>
              </a:ext>
            </a:extLst>
          </p:cNvPr>
          <p:cNvSpPr txBox="1"/>
          <p:nvPr/>
        </p:nvSpPr>
        <p:spPr>
          <a:xfrm>
            <a:off x="6365253" y="2525374"/>
            <a:ext cx="2746543" cy="1631216"/>
          </a:xfrm>
          <a:prstGeom prst="rect">
            <a:avLst/>
          </a:prstGeom>
          <a:noFill/>
        </p:spPr>
        <p:txBody>
          <a:bodyPr wrap="square" rtlCol="0">
            <a:spAutoFit/>
          </a:bodyPr>
          <a:lstStyle/>
          <a:p>
            <a:pPr algn="just"/>
            <a:r>
              <a:rPr lang="fr-FR" sz="1600" b="1" dirty="0">
                <a:solidFill>
                  <a:srgbClr val="FF0000"/>
                </a:solidFill>
              </a:rPr>
              <a:t>FRENCH PROGRAMMES </a:t>
            </a:r>
          </a:p>
          <a:p>
            <a:pPr algn="just"/>
            <a:endParaRPr lang="fr-FR" sz="1600" b="1" dirty="0">
              <a:solidFill>
                <a:srgbClr val="FF0000"/>
              </a:solidFill>
            </a:endParaRPr>
          </a:p>
          <a:p>
            <a:pPr algn="just"/>
            <a:r>
              <a:rPr lang="fr-FR" sz="1600" b="1" dirty="0" err="1">
                <a:solidFill>
                  <a:schemeClr val="bg1"/>
                </a:solidFill>
              </a:rPr>
              <a:t>Undergraduate</a:t>
            </a:r>
            <a:r>
              <a:rPr lang="fr-FR" sz="1600" b="1" dirty="0">
                <a:solidFill>
                  <a:schemeClr val="bg1"/>
                </a:solidFill>
              </a:rPr>
              <a:t> &amp; </a:t>
            </a:r>
            <a:r>
              <a:rPr lang="fr-FR" sz="1600" b="1" dirty="0" err="1">
                <a:solidFill>
                  <a:schemeClr val="bg1"/>
                </a:solidFill>
              </a:rPr>
              <a:t>Graduate</a:t>
            </a:r>
            <a:r>
              <a:rPr lang="fr-FR" sz="1600" b="1" dirty="0">
                <a:solidFill>
                  <a:schemeClr val="bg1"/>
                </a:solidFill>
              </a:rPr>
              <a:t> </a:t>
            </a:r>
          </a:p>
          <a:p>
            <a:pPr algn="just"/>
            <a:endParaRPr lang="fr-FR" sz="1600" dirty="0">
              <a:solidFill>
                <a:schemeClr val="bg1"/>
              </a:solidFill>
            </a:endParaRPr>
          </a:p>
          <a:p>
            <a:pPr marL="285750" indent="-285750" algn="just">
              <a:buFont typeface="Wingdings" panose="05000000000000000000" pitchFamily="2" charset="2"/>
              <a:buChar char="§"/>
            </a:pPr>
            <a:r>
              <a:rPr lang="fr-FR" sz="1600" dirty="0">
                <a:solidFill>
                  <a:schemeClr val="bg1"/>
                </a:solidFill>
              </a:rPr>
              <a:t>B2, DELF, TCF 	</a:t>
            </a:r>
          </a:p>
          <a:p>
            <a:pPr algn="just"/>
            <a:endParaRPr lang="fr-FR" sz="2000" dirty="0">
              <a:solidFill>
                <a:schemeClr val="bg1"/>
              </a:solidFill>
              <a:latin typeface="AvenirNext LT Pro Cn" panose="020B0506020202020204" pitchFamily="34" charset="77"/>
            </a:endParaRPr>
          </a:p>
        </p:txBody>
      </p:sp>
      <p:sp>
        <p:nvSpPr>
          <p:cNvPr id="14" name="ZoneTexte 13">
            <a:extLst>
              <a:ext uri="{FF2B5EF4-FFF2-40B4-BE49-F238E27FC236}">
                <a16:creationId xmlns:a16="http://schemas.microsoft.com/office/drawing/2014/main" id="{C5ED1E21-44B1-4531-A538-1DDCF77A06AE}"/>
              </a:ext>
            </a:extLst>
          </p:cNvPr>
          <p:cNvSpPr txBox="1"/>
          <p:nvPr/>
        </p:nvSpPr>
        <p:spPr>
          <a:xfrm>
            <a:off x="2966025" y="4750966"/>
            <a:ext cx="6650175" cy="584775"/>
          </a:xfrm>
          <a:prstGeom prst="rect">
            <a:avLst/>
          </a:prstGeom>
          <a:noFill/>
        </p:spPr>
        <p:txBody>
          <a:bodyPr wrap="square" rtlCol="0">
            <a:spAutoFit/>
          </a:bodyPr>
          <a:lstStyle/>
          <a:p>
            <a:pPr algn="ctr"/>
            <a:r>
              <a:rPr lang="en-US" sz="1600" b="1" dirty="0">
                <a:solidFill>
                  <a:schemeClr val="bg1"/>
                </a:solidFill>
              </a:rPr>
              <a:t>We accept language certificates from the home university. </a:t>
            </a:r>
          </a:p>
          <a:p>
            <a:pPr algn="ctr"/>
            <a:r>
              <a:rPr lang="en-US" sz="1600" b="1" dirty="0">
                <a:solidFill>
                  <a:schemeClr val="bg1"/>
                </a:solidFill>
              </a:rPr>
              <a:t>Native students in French or English are waived of this requirement. </a:t>
            </a:r>
            <a:endParaRPr lang="fr-FR" sz="1600" b="1" dirty="0">
              <a:solidFill>
                <a:schemeClr val="bg1"/>
              </a:solidFill>
            </a:endParaRPr>
          </a:p>
        </p:txBody>
      </p:sp>
      <p:sp>
        <p:nvSpPr>
          <p:cNvPr id="11" name="ZoneTexte 10">
            <a:extLst>
              <a:ext uri="{FF2B5EF4-FFF2-40B4-BE49-F238E27FC236}">
                <a16:creationId xmlns:a16="http://schemas.microsoft.com/office/drawing/2014/main" id="{B229340D-D4E0-405F-939F-D4DEC740C9EE}"/>
              </a:ext>
            </a:extLst>
          </p:cNvPr>
          <p:cNvSpPr txBox="1"/>
          <p:nvPr/>
        </p:nvSpPr>
        <p:spPr>
          <a:xfrm>
            <a:off x="676385" y="657125"/>
            <a:ext cx="9305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LANGUAGE REQUIREMENTS</a:t>
            </a:r>
          </a:p>
        </p:txBody>
      </p:sp>
      <p:sp>
        <p:nvSpPr>
          <p:cNvPr id="12" name="Rectangle 11">
            <a:extLst>
              <a:ext uri="{FF2B5EF4-FFF2-40B4-BE49-F238E27FC236}">
                <a16:creationId xmlns:a16="http://schemas.microsoft.com/office/drawing/2014/main" id="{4C88758C-6047-4343-A031-91A9078BA286}"/>
              </a:ext>
            </a:extLst>
          </p:cNvPr>
          <p:cNvSpPr/>
          <p:nvPr/>
        </p:nvSpPr>
        <p:spPr>
          <a:xfrm>
            <a:off x="604007" y="756402"/>
            <a:ext cx="72378" cy="300042"/>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870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11" name="ZoneTexte 10"/>
          <p:cNvSpPr txBox="1"/>
          <p:nvPr>
            <p:custDataLst>
              <p:tags r:id="rId1"/>
            </p:custDataLst>
          </p:nvPr>
        </p:nvSpPr>
        <p:spPr>
          <a:xfrm>
            <a:off x="313697" y="2347452"/>
            <a:ext cx="11510441" cy="400110"/>
          </a:xfrm>
          <a:prstGeom prst="rect">
            <a:avLst/>
          </a:prstGeom>
          <a:noFill/>
        </p:spPr>
        <p:txBody>
          <a:bodyPr wrap="square" rtlCol="0">
            <a:spAutoFit/>
          </a:bodyPr>
          <a:lstStyle/>
          <a:p>
            <a:pPr algn="ctr" fontAlgn="base"/>
            <a:r>
              <a:rPr lang="fr-FR" sz="2000" dirty="0" err="1">
                <a:solidFill>
                  <a:srgbClr val="FF0000"/>
                </a:solidFill>
                <a:latin typeface="MADE Outer Sans" panose="02000505000000020004" pitchFamily="50" charset="0"/>
              </a:rPr>
              <a:t>We</a:t>
            </a:r>
            <a:r>
              <a:rPr lang="fr-FR" sz="2000" dirty="0">
                <a:solidFill>
                  <a:srgbClr val="FF0000"/>
                </a:solidFill>
                <a:latin typeface="MADE Outer Sans" panose="02000505000000020004" pitchFamily="50" charset="0"/>
              </a:rPr>
              <a:t> look </a:t>
            </a:r>
            <a:r>
              <a:rPr lang="fr-FR" sz="2000" dirty="0" err="1">
                <a:solidFill>
                  <a:srgbClr val="FF0000"/>
                </a:solidFill>
                <a:latin typeface="MADE Outer Sans" panose="02000505000000020004" pitchFamily="50" charset="0"/>
              </a:rPr>
              <a:t>forward</a:t>
            </a:r>
            <a:r>
              <a:rPr lang="fr-FR" sz="2000" dirty="0">
                <a:solidFill>
                  <a:srgbClr val="FF0000"/>
                </a:solidFill>
                <a:latin typeface="MADE Outer Sans" panose="02000505000000020004" pitchFamily="50" charset="0"/>
              </a:rPr>
              <a:t> to </a:t>
            </a:r>
            <a:r>
              <a:rPr lang="fr-FR" sz="2000" dirty="0" err="1">
                <a:solidFill>
                  <a:srgbClr val="FF0000"/>
                </a:solidFill>
                <a:latin typeface="MADE Outer Sans" panose="02000505000000020004" pitchFamily="50" charset="0"/>
              </a:rPr>
              <a:t>welcoming</a:t>
            </a:r>
            <a:r>
              <a:rPr lang="fr-FR" sz="2000" dirty="0">
                <a:solidFill>
                  <a:srgbClr val="FF0000"/>
                </a:solidFill>
                <a:latin typeface="MADE Outer Sans" panose="02000505000000020004" pitchFamily="50" charset="0"/>
              </a:rPr>
              <a:t> </a:t>
            </a:r>
            <a:r>
              <a:rPr lang="fr-FR" sz="2000" dirty="0" err="1">
                <a:solidFill>
                  <a:srgbClr val="FF0000"/>
                </a:solidFill>
                <a:latin typeface="MADE Outer Sans" panose="02000505000000020004" pitchFamily="50" charset="0"/>
              </a:rPr>
              <a:t>you</a:t>
            </a:r>
            <a:r>
              <a:rPr lang="fr-FR" sz="2000" dirty="0">
                <a:solidFill>
                  <a:srgbClr val="FF0000"/>
                </a:solidFill>
                <a:latin typeface="MADE Outer Sans" panose="02000505000000020004" pitchFamily="50" charset="0"/>
              </a:rPr>
              <a:t> at EM Normandie Business School!</a:t>
            </a:r>
          </a:p>
        </p:txBody>
      </p:sp>
      <p:sp>
        <p:nvSpPr>
          <p:cNvPr id="6" name="ZoneTexte 5"/>
          <p:cNvSpPr txBox="1"/>
          <p:nvPr/>
        </p:nvSpPr>
        <p:spPr>
          <a:xfrm>
            <a:off x="2122068" y="2915617"/>
            <a:ext cx="7893697" cy="1077218"/>
          </a:xfrm>
          <a:prstGeom prst="rect">
            <a:avLst/>
          </a:prstGeom>
          <a:noFill/>
        </p:spPr>
        <p:txBody>
          <a:bodyPr wrap="square" rtlCol="0">
            <a:spAutoFit/>
          </a:bodyPr>
          <a:lstStyle/>
          <a:p>
            <a:pPr algn="ctr" fontAlgn="base"/>
            <a:r>
              <a:rPr lang="fr-FR" sz="1600" dirty="0">
                <a:solidFill>
                  <a:schemeClr val="bg1"/>
                </a:solidFill>
              </a:rPr>
              <a:t>Contact for international </a:t>
            </a:r>
            <a:r>
              <a:rPr lang="fr-FR" sz="1600" dirty="0" err="1">
                <a:solidFill>
                  <a:schemeClr val="bg1"/>
                </a:solidFill>
              </a:rPr>
              <a:t>students</a:t>
            </a:r>
            <a:r>
              <a:rPr lang="fr-FR" sz="1600" dirty="0">
                <a:solidFill>
                  <a:schemeClr val="bg1"/>
                </a:solidFill>
              </a:rPr>
              <a:t>: </a:t>
            </a:r>
            <a:r>
              <a:rPr lang="fr-FR" sz="1600" b="1" dirty="0">
                <a:solidFill>
                  <a:schemeClr val="accent1"/>
                </a:solidFill>
                <a:hlinkClick r:id="rId4">
                  <a:extLst>
                    <a:ext uri="{A12FA001-AC4F-418D-AE19-62706E023703}">
                      <ahyp:hlinkClr xmlns:ahyp="http://schemas.microsoft.com/office/drawing/2018/hyperlinkcolor" val="tx"/>
                    </a:ext>
                  </a:extLst>
                </a:hlinkClick>
              </a:rPr>
              <a:t>incoming@em-normandie.fr</a:t>
            </a:r>
            <a:r>
              <a:rPr lang="fr-FR" sz="1600" b="1" dirty="0">
                <a:solidFill>
                  <a:schemeClr val="accent1"/>
                </a:solidFill>
              </a:rPr>
              <a:t> </a:t>
            </a:r>
          </a:p>
          <a:p>
            <a:pPr algn="ctr" fontAlgn="base"/>
            <a:endParaRPr lang="fr-FR" sz="1600" b="1" dirty="0">
              <a:solidFill>
                <a:schemeClr val="accent1"/>
              </a:solidFill>
            </a:endParaRPr>
          </a:p>
          <a:p>
            <a:pPr algn="ctr" fontAlgn="base"/>
            <a:r>
              <a:rPr lang="fr-FR" sz="1600" dirty="0">
                <a:solidFill>
                  <a:schemeClr val="accent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https://www.em-normandie.com/en/international-students#exchange-programmes</a:t>
            </a:r>
            <a:r>
              <a:rPr lang="fr-FR" sz="1600" dirty="0">
                <a:solidFill>
                  <a:schemeClr val="accent1"/>
                </a:solidFill>
                <a:latin typeface="Calibri" panose="020F0502020204030204" pitchFamily="34" charset="0"/>
                <a:cs typeface="Calibri" panose="020F0502020204030204" pitchFamily="34" charset="0"/>
              </a:rPr>
              <a:t> </a:t>
            </a:r>
          </a:p>
          <a:p>
            <a:pPr algn="ctr" fontAlgn="base"/>
            <a:endParaRPr lang="fr-FR" sz="1600" b="1" dirty="0">
              <a:solidFill>
                <a:schemeClr val="accent1"/>
              </a:solidFill>
            </a:endParaRPr>
          </a:p>
        </p:txBody>
      </p:sp>
      <p:pic>
        <p:nvPicPr>
          <p:cNvPr id="7" name="Image 6">
            <a:extLst>
              <a:ext uri="{FF2B5EF4-FFF2-40B4-BE49-F238E27FC236}">
                <a16:creationId xmlns:a16="http://schemas.microsoft.com/office/drawing/2014/main" id="{1A5AF442-A4BA-2E4D-B20E-8B52165A55B2}"/>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5496163" y="4261200"/>
            <a:ext cx="1199674" cy="1199671"/>
          </a:xfrm>
          <a:prstGeom prst="rect">
            <a:avLst/>
          </a:prstGeom>
        </p:spPr>
      </p:pic>
      <p:pic>
        <p:nvPicPr>
          <p:cNvPr id="12" name="Image 11">
            <a:extLst>
              <a:ext uri="{FF2B5EF4-FFF2-40B4-BE49-F238E27FC236}">
                <a16:creationId xmlns:a16="http://schemas.microsoft.com/office/drawing/2014/main" id="{DF0FD44D-0C05-BE46-99CD-D3283197D9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6128" y="1167319"/>
            <a:ext cx="919743" cy="919743"/>
          </a:xfrm>
          <a:prstGeom prst="rect">
            <a:avLst/>
          </a:prstGeom>
        </p:spPr>
      </p:pic>
    </p:spTree>
    <p:extLst>
      <p:ext uri="{BB962C8B-B14F-4D97-AF65-F5344CB8AC3E}">
        <p14:creationId xmlns:p14="http://schemas.microsoft.com/office/powerpoint/2010/main" val="3311754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54227-50C3-FE41-B6F4-CE472690EF6F}"/>
              </a:ext>
            </a:extLst>
          </p:cNvPr>
          <p:cNvSpPr/>
          <p:nvPr/>
        </p:nvSpPr>
        <p:spPr>
          <a:xfrm rot="5400000" flipH="1">
            <a:off x="5996421" y="1884459"/>
            <a:ext cx="423747" cy="3214838"/>
          </a:xfrm>
          <a:prstGeom prst="rect">
            <a:avLst/>
          </a:prstGeom>
          <a:gradFill>
            <a:gsLst>
              <a:gs pos="0">
                <a:srgbClr val="FF000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eur droit 9">
            <a:extLst>
              <a:ext uri="{FF2B5EF4-FFF2-40B4-BE49-F238E27FC236}">
                <a16:creationId xmlns:a16="http://schemas.microsoft.com/office/drawing/2014/main" id="{83442176-4887-804C-98B1-E77175C69F51}"/>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D38FF98-AC7C-0A46-9CE3-913AE93DA697}"/>
              </a:ext>
            </a:extLst>
          </p:cNvPr>
          <p:cNvPicPr>
            <a:picLocks noChangeAspect="1"/>
          </p:cNvPicPr>
          <p:nvPr/>
        </p:nvPicPr>
        <p:blipFill>
          <a:blip r:embed="rId2"/>
          <a:stretch>
            <a:fillRect/>
          </a:stretch>
        </p:blipFill>
        <p:spPr>
          <a:xfrm>
            <a:off x="11606145" y="6125115"/>
            <a:ext cx="585855" cy="585855"/>
          </a:xfrm>
          <a:prstGeom prst="rect">
            <a:avLst/>
          </a:prstGeom>
        </p:spPr>
      </p:pic>
      <p:sp>
        <p:nvSpPr>
          <p:cNvPr id="7" name="ZoneTexte 6">
            <a:extLst>
              <a:ext uri="{FF2B5EF4-FFF2-40B4-BE49-F238E27FC236}">
                <a16:creationId xmlns:a16="http://schemas.microsoft.com/office/drawing/2014/main" id="{DB78A62C-12CC-AB4E-8C89-1A00B924FD1D}"/>
              </a:ext>
            </a:extLst>
          </p:cNvPr>
          <p:cNvSpPr txBox="1"/>
          <p:nvPr/>
        </p:nvSpPr>
        <p:spPr>
          <a:xfrm>
            <a:off x="560773" y="3056829"/>
            <a:ext cx="110704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QUESTIONS / ANSWERS</a:t>
            </a:r>
          </a:p>
        </p:txBody>
      </p:sp>
    </p:spTree>
    <p:extLst>
      <p:ext uri="{BB962C8B-B14F-4D97-AF65-F5344CB8AC3E}">
        <p14:creationId xmlns:p14="http://schemas.microsoft.com/office/powerpoint/2010/main" val="4067654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7B22E5F-1944-0A44-9C6A-A6EB1DC1871F}"/>
              </a:ext>
            </a:extLst>
          </p:cNvPr>
          <p:cNvSpPr txBox="1"/>
          <p:nvPr/>
        </p:nvSpPr>
        <p:spPr>
          <a:xfrm>
            <a:off x="1444627" y="629180"/>
            <a:ext cx="3771156" cy="1579920"/>
          </a:xfrm>
          <a:prstGeom prst="rect">
            <a:avLst/>
          </a:prstGeom>
          <a:noFill/>
        </p:spPr>
        <p:txBody>
          <a:bodyPr wrap="square" rtlCol="0">
            <a:spAutoFit/>
          </a:bodyPr>
          <a:lstStyle/>
          <a:p>
            <a:pPr marL="0" marR="0" lvl="0" indent="0" algn="l" defTabSz="914400" rtl="0" eaLnBrk="1" fontAlgn="auto" latinLnBrk="0" hangingPunct="1">
              <a:lnSpc>
                <a:spcPts val="286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CERTIFIED </a:t>
            </a:r>
          </a:p>
          <a:p>
            <a:pPr marL="0" marR="0" lvl="0" indent="0" algn="l" defTabSz="914400" rtl="0" eaLnBrk="1" fontAlgn="auto" latinLnBrk="0" hangingPunct="1">
              <a:lnSpc>
                <a:spcPts val="286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EXCELLENCE</a:t>
            </a:r>
          </a:p>
          <a:p>
            <a:pPr marL="0" marR="0" lvl="0" indent="0" algn="l" defTabSz="914400" rtl="0" eaLnBrk="1" fontAlgn="auto" latinLnBrk="0" hangingPunct="1">
              <a:lnSpc>
                <a:spcPts val="286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MADEOUTERSANS-THIN" panose="02000505000000020004" pitchFamily="2" charset="77"/>
                <a:ea typeface="+mn-ea"/>
                <a:cs typeface="+mn-cs"/>
              </a:rPr>
              <a:t>INTERNATIONAL</a:t>
            </a:r>
          </a:p>
          <a:p>
            <a:pPr marL="0" marR="0" lvl="0" indent="0" algn="l" defTabSz="914400" rtl="0" eaLnBrk="1" fontAlgn="auto" latinLnBrk="0" hangingPunct="1">
              <a:lnSpc>
                <a:spcPts val="286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MADEOUTERSANS-THIN" panose="02000505000000020004" pitchFamily="2" charset="77"/>
                <a:ea typeface="+mn-ea"/>
                <a:cs typeface="+mn-cs"/>
              </a:rPr>
              <a:t>ACCREDITATIONS</a:t>
            </a:r>
          </a:p>
        </p:txBody>
      </p:sp>
      <p:sp>
        <p:nvSpPr>
          <p:cNvPr id="12" name="Rectangle 11">
            <a:extLst>
              <a:ext uri="{FF2B5EF4-FFF2-40B4-BE49-F238E27FC236}">
                <a16:creationId xmlns:a16="http://schemas.microsoft.com/office/drawing/2014/main" id="{C91F8E90-4993-F44F-AE07-E2D6E6E36503}"/>
              </a:ext>
            </a:extLst>
          </p:cNvPr>
          <p:cNvSpPr/>
          <p:nvPr/>
        </p:nvSpPr>
        <p:spPr>
          <a:xfrm>
            <a:off x="1198860" y="520774"/>
            <a:ext cx="81005" cy="181098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41B529F-0277-AA42-BAE4-A549BECA3545}"/>
              </a:ext>
            </a:extLst>
          </p:cNvPr>
          <p:cNvSpPr/>
          <p:nvPr>
            <p:custDataLst>
              <p:tags r:id="rId1"/>
            </p:custDataLst>
          </p:nvPr>
        </p:nvSpPr>
        <p:spPr>
          <a:xfrm>
            <a:off x="6834341" y="765642"/>
            <a:ext cx="5004047" cy="5326715"/>
          </a:xfrm>
          <a:prstGeom prst="rect">
            <a:avLst/>
          </a:prstGeom>
        </p:spPr>
        <p:txBody>
          <a:bodyPr wrap="square">
            <a:spAutoFit/>
          </a:bodyPr>
          <a:lstStyle/>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EQUIS and AACSB 1% of Business Schools in the world are doubly accredited</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86th among the best European Business Schools and 73rd place among the best Masters in Management of the Financial Times</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78th out of 130 in the annual ranking of the best Masters in in Management by QS World University Rankings</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Conference of Grandes </a:t>
            </a:r>
            <a:r>
              <a:rPr kumimoji="0" lang="en-US" sz="1200" i="0" u="none" strike="noStrike" kern="1200" cap="none" spc="0" normalizeH="0" baseline="0" noProof="0" dirty="0" err="1">
                <a:ln>
                  <a:noFill/>
                </a:ln>
                <a:solidFill>
                  <a:prstClr val="white"/>
                </a:solidFill>
                <a:effectLst/>
                <a:uLnTx/>
                <a:uFillTx/>
                <a:ea typeface="Avenir Next" charset="0"/>
                <a:cs typeface="Avenir Next" charset="0"/>
              </a:rPr>
              <a:t>Ecoles</a:t>
            </a:r>
            <a:r>
              <a:rPr kumimoji="0" lang="en-US" sz="1200" i="0" u="none" strike="noStrike" kern="1200" cap="none" spc="0" normalizeH="0" baseline="0" noProof="0" dirty="0">
                <a:ln>
                  <a:noFill/>
                </a:ln>
                <a:solidFill>
                  <a:prstClr val="white"/>
                </a:solidFill>
                <a:effectLst/>
                <a:uLnTx/>
                <a:uFillTx/>
                <a:ea typeface="Avenir Next" charset="0"/>
                <a:cs typeface="Avenir Next" charset="0"/>
              </a:rPr>
              <a:t> among 38 Grandes </a:t>
            </a:r>
            <a:r>
              <a:rPr kumimoji="0" lang="en-US" sz="1200" i="0" u="none" strike="noStrike" kern="1200" cap="none" spc="0" normalizeH="0" baseline="0" noProof="0" dirty="0" err="1">
                <a:ln>
                  <a:noFill/>
                </a:ln>
                <a:solidFill>
                  <a:prstClr val="white"/>
                </a:solidFill>
                <a:effectLst/>
                <a:uLnTx/>
                <a:uFillTx/>
                <a:ea typeface="Avenir Next" charset="0"/>
                <a:cs typeface="Avenir Next" charset="0"/>
              </a:rPr>
              <a:t>Ecoles</a:t>
            </a:r>
            <a:r>
              <a:rPr kumimoji="0" lang="en-US" sz="1200" i="0" u="none" strike="noStrike" kern="1200" cap="none" spc="0" normalizeH="0" baseline="0" noProof="0" dirty="0">
                <a:ln>
                  <a:noFill/>
                </a:ln>
                <a:solidFill>
                  <a:prstClr val="white"/>
                </a:solidFill>
                <a:effectLst/>
                <a:uLnTx/>
                <a:uFillTx/>
                <a:ea typeface="Avenir Next" charset="0"/>
                <a:cs typeface="Avenir Next" charset="0"/>
              </a:rPr>
              <a:t> de Management awarding the Master Degree among more than 200 business and management schools in France</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BSIS et EFMD (European Foundation for Management Development) label</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CEFDG: Secondary school + 5 visa and Master Degree for the Grande Ecole Program issued by the CEFDG Commission </a:t>
            </a:r>
            <a:r>
              <a:rPr kumimoji="0" lang="en-US" sz="1200" i="0" u="none" strike="noStrike" kern="1200" cap="none" spc="0" normalizeH="0" baseline="0" noProof="0" dirty="0" err="1">
                <a:ln>
                  <a:noFill/>
                </a:ln>
                <a:solidFill>
                  <a:prstClr val="white"/>
                </a:solidFill>
                <a:effectLst/>
                <a:uLnTx/>
                <a:uFillTx/>
                <a:ea typeface="Avenir Next" charset="0"/>
                <a:cs typeface="Avenir Next" charset="0"/>
              </a:rPr>
              <a:t>d'Evaluation</a:t>
            </a:r>
            <a:r>
              <a:rPr kumimoji="0" lang="en-US" sz="1200" i="0" u="none" strike="noStrike" kern="1200" cap="none" spc="0" normalizeH="0" baseline="0" noProof="0" dirty="0">
                <a:ln>
                  <a:noFill/>
                </a:ln>
                <a:solidFill>
                  <a:prstClr val="white"/>
                </a:solidFill>
                <a:effectLst/>
                <a:uLnTx/>
                <a:uFillTx/>
                <a:ea typeface="Avenir Next" charset="0"/>
                <a:cs typeface="Avenir Next" charset="0"/>
              </a:rPr>
              <a:t> des Formations et </a:t>
            </a:r>
            <a:r>
              <a:rPr kumimoji="0" lang="en-US" sz="1200" i="0" u="none" strike="noStrike" kern="1200" cap="none" spc="0" normalizeH="0" baseline="0" noProof="0" dirty="0" err="1">
                <a:ln>
                  <a:noFill/>
                </a:ln>
                <a:solidFill>
                  <a:prstClr val="white"/>
                </a:solidFill>
                <a:effectLst/>
                <a:uLnTx/>
                <a:uFillTx/>
                <a:ea typeface="Avenir Next" charset="0"/>
                <a:cs typeface="Avenir Next" charset="0"/>
              </a:rPr>
              <a:t>Diplômes</a:t>
            </a:r>
            <a:r>
              <a:rPr kumimoji="0" lang="en-US" sz="1200" i="0" u="none" strike="noStrike" kern="1200" cap="none" spc="0" normalizeH="0" baseline="0" noProof="0" dirty="0">
                <a:ln>
                  <a:noFill/>
                </a:ln>
                <a:solidFill>
                  <a:prstClr val="white"/>
                </a:solidFill>
                <a:effectLst/>
                <a:uLnTx/>
                <a:uFillTx/>
                <a:ea typeface="Avenir Next" charset="0"/>
                <a:cs typeface="Avenir Next" charset="0"/>
              </a:rPr>
              <a:t> de Gestion</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Secondary school + 3 visa for the Bachelor in International Management</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EESPIG: Private Higher Education Institution of General Interest awarded by MESRI</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UGEI: Union of Independent Grandes </a:t>
            </a:r>
            <a:r>
              <a:rPr kumimoji="0" lang="en-US" sz="1200" i="0" u="none" strike="noStrike" kern="1200" cap="none" spc="0" normalizeH="0" baseline="0" noProof="0" dirty="0" err="1">
                <a:ln>
                  <a:noFill/>
                </a:ln>
                <a:solidFill>
                  <a:prstClr val="white"/>
                </a:solidFill>
                <a:effectLst/>
                <a:uLnTx/>
                <a:uFillTx/>
                <a:ea typeface="Avenir Next" charset="0"/>
                <a:cs typeface="Avenir Next" charset="0"/>
              </a:rPr>
              <a:t>Ecoles</a:t>
            </a:r>
            <a:r>
              <a:rPr kumimoji="0" lang="en-US" sz="1200" i="0" u="none" strike="noStrike" kern="1200" cap="none" spc="0" normalizeH="0" baseline="0" noProof="0" dirty="0">
                <a:ln>
                  <a:noFill/>
                </a:ln>
                <a:solidFill>
                  <a:prstClr val="white"/>
                </a:solidFill>
                <a:effectLst/>
                <a:uLnTx/>
                <a:uFillTx/>
                <a:ea typeface="Avenir Next" charset="0"/>
                <a:cs typeface="Avenir Next" charset="0"/>
              </a:rPr>
              <a:t> </a:t>
            </a:r>
          </a:p>
          <a:p>
            <a:pPr marL="285750" marR="0" lvl="0" indent="-285750" algn="just" defTabSz="914400" rtl="0" eaLnBrk="1" fontAlgn="base" latinLnBrk="0" hangingPunct="1">
              <a:lnSpc>
                <a:spcPct val="150000"/>
              </a:lnSpc>
              <a:spcBef>
                <a:spcPts val="0"/>
              </a:spcBef>
              <a:spcAft>
                <a:spcPts val="0"/>
              </a:spcAft>
              <a:buClr>
                <a:srgbClr val="C31B18"/>
              </a:buClr>
              <a:buSzPct val="130000"/>
              <a:buFontTx/>
              <a:buBlip>
                <a:blip r:embed="rId3"/>
              </a:buBlip>
              <a:tabLst/>
              <a:defRPr/>
            </a:pPr>
            <a:r>
              <a:rPr kumimoji="0" lang="en-US" sz="1200" i="0" u="none" strike="noStrike" kern="1200" cap="none" spc="0" normalizeH="0" baseline="0" noProof="0" dirty="0">
                <a:ln>
                  <a:noFill/>
                </a:ln>
                <a:solidFill>
                  <a:prstClr val="white"/>
                </a:solidFill>
                <a:effectLst/>
                <a:uLnTx/>
                <a:uFillTx/>
                <a:ea typeface="Avenir Next" charset="0"/>
                <a:cs typeface="Avenir Next" charset="0"/>
              </a:rPr>
              <a:t>Happy at School</a:t>
            </a:r>
          </a:p>
        </p:txBody>
      </p:sp>
      <p:sp>
        <p:nvSpPr>
          <p:cNvPr id="2" name="Ellipse 1">
            <a:extLst>
              <a:ext uri="{FF2B5EF4-FFF2-40B4-BE49-F238E27FC236}">
                <a16:creationId xmlns:a16="http://schemas.microsoft.com/office/drawing/2014/main" id="{EFBF12D0-EB82-A544-A40F-0AE5ADF58AC9}"/>
              </a:ext>
            </a:extLst>
          </p:cNvPr>
          <p:cNvSpPr/>
          <p:nvPr/>
        </p:nvSpPr>
        <p:spPr>
          <a:xfrm>
            <a:off x="370041" y="2779866"/>
            <a:ext cx="1530638" cy="1530638"/>
          </a:xfrm>
          <a:prstGeom prst="ellipse">
            <a:avLst/>
          </a:prstGeom>
          <a:solidFill>
            <a:schemeClr val="bg1"/>
          </a:solidFill>
          <a:ln w="95250">
            <a:solidFill>
              <a:srgbClr val="2B3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a:extLst>
              <a:ext uri="{FF2B5EF4-FFF2-40B4-BE49-F238E27FC236}">
                <a16:creationId xmlns:a16="http://schemas.microsoft.com/office/drawing/2014/main" id="{4B08530E-7552-C046-940B-62F27BE53E4D}"/>
              </a:ext>
            </a:extLst>
          </p:cNvPr>
          <p:cNvSpPr/>
          <p:nvPr/>
        </p:nvSpPr>
        <p:spPr>
          <a:xfrm>
            <a:off x="2541741" y="2779866"/>
            <a:ext cx="1530638" cy="1530638"/>
          </a:xfrm>
          <a:prstGeom prst="ellipse">
            <a:avLst/>
          </a:prstGeom>
          <a:solidFill>
            <a:schemeClr val="bg1"/>
          </a:solidFill>
          <a:ln w="95250">
            <a:solidFill>
              <a:srgbClr val="2B3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14">
            <a:extLst>
              <a:ext uri="{FF2B5EF4-FFF2-40B4-BE49-F238E27FC236}">
                <a16:creationId xmlns:a16="http://schemas.microsoft.com/office/drawing/2014/main" id="{A8E8521B-B3D0-0349-AB8E-DEF857AF5AE9}"/>
              </a:ext>
            </a:extLst>
          </p:cNvPr>
          <p:cNvSpPr/>
          <p:nvPr/>
        </p:nvSpPr>
        <p:spPr>
          <a:xfrm>
            <a:off x="4688041" y="2779866"/>
            <a:ext cx="1530638" cy="1530638"/>
          </a:xfrm>
          <a:prstGeom prst="ellipse">
            <a:avLst/>
          </a:prstGeom>
          <a:solidFill>
            <a:schemeClr val="bg1"/>
          </a:solidFill>
          <a:ln w="95250">
            <a:solidFill>
              <a:srgbClr val="2B3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FF9676F6-2133-7847-928A-BE5235182E5A}"/>
              </a:ext>
            </a:extLst>
          </p:cNvPr>
          <p:cNvPicPr>
            <a:picLocks noChangeAspect="1"/>
          </p:cNvPicPr>
          <p:nvPr/>
        </p:nvPicPr>
        <p:blipFill>
          <a:blip r:embed="rId4"/>
          <a:stretch>
            <a:fillRect/>
          </a:stretch>
        </p:blipFill>
        <p:spPr>
          <a:xfrm>
            <a:off x="868660" y="3183540"/>
            <a:ext cx="533400" cy="723290"/>
          </a:xfrm>
          <a:prstGeom prst="rect">
            <a:avLst/>
          </a:prstGeom>
        </p:spPr>
      </p:pic>
      <p:pic>
        <p:nvPicPr>
          <p:cNvPr id="20" name="Image 19">
            <a:extLst>
              <a:ext uri="{FF2B5EF4-FFF2-40B4-BE49-F238E27FC236}">
                <a16:creationId xmlns:a16="http://schemas.microsoft.com/office/drawing/2014/main" id="{D3E3237B-F75F-0549-B2B1-178A140CCB1E}"/>
              </a:ext>
            </a:extLst>
          </p:cNvPr>
          <p:cNvPicPr>
            <a:picLocks noChangeAspect="1"/>
          </p:cNvPicPr>
          <p:nvPr/>
        </p:nvPicPr>
        <p:blipFill>
          <a:blip r:embed="rId5"/>
          <a:stretch>
            <a:fillRect/>
          </a:stretch>
        </p:blipFill>
        <p:spPr>
          <a:xfrm>
            <a:off x="2676230" y="3000496"/>
            <a:ext cx="1261659" cy="906334"/>
          </a:xfrm>
          <a:prstGeom prst="rect">
            <a:avLst/>
          </a:prstGeom>
        </p:spPr>
      </p:pic>
      <p:pic>
        <p:nvPicPr>
          <p:cNvPr id="3" name="Image 2">
            <a:extLst>
              <a:ext uri="{FF2B5EF4-FFF2-40B4-BE49-F238E27FC236}">
                <a16:creationId xmlns:a16="http://schemas.microsoft.com/office/drawing/2014/main" id="{3580F013-E399-4778-8410-D17E8235B76B}"/>
              </a:ext>
            </a:extLst>
          </p:cNvPr>
          <p:cNvPicPr>
            <a:picLocks noChangeAspect="1"/>
          </p:cNvPicPr>
          <p:nvPr/>
        </p:nvPicPr>
        <p:blipFill>
          <a:blip r:embed="rId6"/>
          <a:stretch>
            <a:fillRect/>
          </a:stretch>
        </p:blipFill>
        <p:spPr>
          <a:xfrm>
            <a:off x="5000135" y="3091960"/>
            <a:ext cx="906449" cy="906449"/>
          </a:xfrm>
          <a:prstGeom prst="rect">
            <a:avLst/>
          </a:prstGeom>
        </p:spPr>
      </p:pic>
      <p:sp>
        <p:nvSpPr>
          <p:cNvPr id="23" name="Ellipse 22">
            <a:extLst>
              <a:ext uri="{FF2B5EF4-FFF2-40B4-BE49-F238E27FC236}">
                <a16:creationId xmlns:a16="http://schemas.microsoft.com/office/drawing/2014/main" id="{EAD16747-1F4E-47AD-9B0A-0FAAA2776320}"/>
              </a:ext>
            </a:extLst>
          </p:cNvPr>
          <p:cNvSpPr/>
          <p:nvPr/>
        </p:nvSpPr>
        <p:spPr>
          <a:xfrm>
            <a:off x="433541" y="4698182"/>
            <a:ext cx="1530638" cy="1530638"/>
          </a:xfrm>
          <a:prstGeom prst="ellipse">
            <a:avLst/>
          </a:prstGeom>
          <a:solidFill>
            <a:schemeClr val="bg1"/>
          </a:solidFill>
          <a:ln w="95250">
            <a:solidFill>
              <a:srgbClr val="2B3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BC0EE7C1-167B-44C7-9E81-FE128DE74502}"/>
              </a:ext>
            </a:extLst>
          </p:cNvPr>
          <p:cNvSpPr/>
          <p:nvPr/>
        </p:nvSpPr>
        <p:spPr>
          <a:xfrm>
            <a:off x="2567141" y="4698182"/>
            <a:ext cx="1530638" cy="1530638"/>
          </a:xfrm>
          <a:prstGeom prst="ellipse">
            <a:avLst/>
          </a:prstGeom>
          <a:solidFill>
            <a:schemeClr val="bg1"/>
          </a:solidFill>
          <a:ln w="95250">
            <a:solidFill>
              <a:srgbClr val="2B3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31DC9216-DB50-4138-8E5F-294B496FA515}"/>
              </a:ext>
            </a:extLst>
          </p:cNvPr>
          <p:cNvSpPr/>
          <p:nvPr/>
        </p:nvSpPr>
        <p:spPr>
          <a:xfrm>
            <a:off x="4688041" y="4698182"/>
            <a:ext cx="1530638" cy="1530638"/>
          </a:xfrm>
          <a:prstGeom prst="ellipse">
            <a:avLst/>
          </a:prstGeom>
          <a:solidFill>
            <a:schemeClr val="bg1"/>
          </a:solidFill>
          <a:ln w="95250">
            <a:solidFill>
              <a:srgbClr val="2B3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a:extLst>
              <a:ext uri="{FF2B5EF4-FFF2-40B4-BE49-F238E27FC236}">
                <a16:creationId xmlns:a16="http://schemas.microsoft.com/office/drawing/2014/main" id="{453918C0-2BD4-4CA4-AC8F-3268C3820269}"/>
              </a:ext>
            </a:extLst>
          </p:cNvPr>
          <p:cNvPicPr>
            <a:picLocks noChangeAspect="1"/>
          </p:cNvPicPr>
          <p:nvPr/>
        </p:nvPicPr>
        <p:blipFill>
          <a:blip r:embed="rId7"/>
          <a:stretch>
            <a:fillRect/>
          </a:stretch>
        </p:blipFill>
        <p:spPr>
          <a:xfrm>
            <a:off x="4844752" y="5188322"/>
            <a:ext cx="1217216" cy="550358"/>
          </a:xfrm>
          <a:prstGeom prst="rect">
            <a:avLst/>
          </a:prstGeom>
        </p:spPr>
      </p:pic>
      <p:pic>
        <p:nvPicPr>
          <p:cNvPr id="29" name="Image 28" descr="Une image contenant texte, signe&#10;&#10;Description générée automatiquement">
            <a:extLst>
              <a:ext uri="{FF2B5EF4-FFF2-40B4-BE49-F238E27FC236}">
                <a16:creationId xmlns:a16="http://schemas.microsoft.com/office/drawing/2014/main" id="{FFD0D366-6451-41FB-A90C-353EFDE73498}"/>
              </a:ext>
            </a:extLst>
          </p:cNvPr>
          <p:cNvPicPr>
            <a:picLocks noChangeAspect="1"/>
          </p:cNvPicPr>
          <p:nvPr/>
        </p:nvPicPr>
        <p:blipFill>
          <a:blip r:embed="rId8"/>
          <a:stretch>
            <a:fillRect/>
          </a:stretch>
        </p:blipFill>
        <p:spPr>
          <a:xfrm>
            <a:off x="664400" y="5245702"/>
            <a:ext cx="1071206" cy="352100"/>
          </a:xfrm>
          <a:prstGeom prst="rect">
            <a:avLst/>
          </a:prstGeom>
        </p:spPr>
      </p:pic>
      <p:pic>
        <p:nvPicPr>
          <p:cNvPr id="30" name="Image 29">
            <a:extLst>
              <a:ext uri="{FF2B5EF4-FFF2-40B4-BE49-F238E27FC236}">
                <a16:creationId xmlns:a16="http://schemas.microsoft.com/office/drawing/2014/main" id="{7BBA2CA1-2D53-4FE3-9F50-DEA112712FE4}"/>
              </a:ext>
            </a:extLst>
          </p:cNvPr>
          <p:cNvPicPr>
            <a:picLocks noChangeAspect="1"/>
          </p:cNvPicPr>
          <p:nvPr/>
        </p:nvPicPr>
        <p:blipFill>
          <a:blip r:embed="rId9"/>
          <a:stretch>
            <a:fillRect/>
          </a:stretch>
        </p:blipFill>
        <p:spPr>
          <a:xfrm>
            <a:off x="2741910" y="5188322"/>
            <a:ext cx="1206500" cy="510317"/>
          </a:xfrm>
          <a:prstGeom prst="rect">
            <a:avLst/>
          </a:prstGeom>
        </p:spPr>
      </p:pic>
    </p:spTree>
    <p:extLst>
      <p:ext uri="{BB962C8B-B14F-4D97-AF65-F5344CB8AC3E}">
        <p14:creationId xmlns:p14="http://schemas.microsoft.com/office/powerpoint/2010/main" val="3488725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cxnSp>
        <p:nvCxnSpPr>
          <p:cNvPr id="10" name="Connecteur droit 9">
            <a:extLst>
              <a:ext uri="{FF2B5EF4-FFF2-40B4-BE49-F238E27FC236}">
                <a16:creationId xmlns:a16="http://schemas.microsoft.com/office/drawing/2014/main" id="{83442176-4887-804C-98B1-E77175C69F51}"/>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D38FF98-AC7C-0A46-9CE3-913AE93DA697}"/>
              </a:ext>
            </a:extLst>
          </p:cNvPr>
          <p:cNvPicPr>
            <a:picLocks noChangeAspect="1"/>
          </p:cNvPicPr>
          <p:nvPr/>
        </p:nvPicPr>
        <p:blipFill>
          <a:blip r:embed="rId6"/>
          <a:stretch>
            <a:fillRect/>
          </a:stretch>
        </p:blipFill>
        <p:spPr>
          <a:xfrm>
            <a:off x="11606145" y="6125115"/>
            <a:ext cx="585855" cy="585855"/>
          </a:xfrm>
          <a:prstGeom prst="rect">
            <a:avLst/>
          </a:prstGeom>
        </p:spPr>
      </p:pic>
      <p:grpSp>
        <p:nvGrpSpPr>
          <p:cNvPr id="16" name="Groupe 15">
            <a:extLst>
              <a:ext uri="{FF2B5EF4-FFF2-40B4-BE49-F238E27FC236}">
                <a16:creationId xmlns:a16="http://schemas.microsoft.com/office/drawing/2014/main" id="{26F12E42-2344-D749-8675-F57E34AB819D}"/>
              </a:ext>
            </a:extLst>
          </p:cNvPr>
          <p:cNvGrpSpPr/>
          <p:nvPr/>
        </p:nvGrpSpPr>
        <p:grpSpPr>
          <a:xfrm>
            <a:off x="6955056" y="2946008"/>
            <a:ext cx="4684157" cy="1052153"/>
            <a:chOff x="5705547" y="2845000"/>
            <a:chExt cx="4684157" cy="1052153"/>
          </a:xfrm>
        </p:grpSpPr>
        <p:sp>
          <p:nvSpPr>
            <p:cNvPr id="17" name="Ellipse 16">
              <a:extLst>
                <a:ext uri="{FF2B5EF4-FFF2-40B4-BE49-F238E27FC236}">
                  <a16:creationId xmlns:a16="http://schemas.microsoft.com/office/drawing/2014/main" id="{03E46B99-1FBC-814B-B554-144BAB599E4C}"/>
                </a:ext>
              </a:extLst>
            </p:cNvPr>
            <p:cNvSpPr/>
            <p:nvPr/>
          </p:nvSpPr>
          <p:spPr>
            <a:xfrm>
              <a:off x="5705547" y="2845000"/>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DDDE4E2F-CDD4-A44A-8C91-29F49BF27909}"/>
                </a:ext>
              </a:extLst>
            </p:cNvPr>
            <p:cNvSpPr txBox="1"/>
            <p:nvPr/>
          </p:nvSpPr>
          <p:spPr>
            <a:xfrm>
              <a:off x="7168489" y="2845000"/>
              <a:ext cx="3221215" cy="100027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3600" b="1" i="0" u="none" strike="noStrike" kern="1200" cap="none" spc="0" normalizeH="0" baseline="0" noProof="0" dirty="0">
                  <a:ln>
                    <a:noFill/>
                  </a:ln>
                  <a:solidFill>
                    <a:srgbClr val="FF0000"/>
                  </a:solidFill>
                  <a:effectLst/>
                  <a:uLnTx/>
                  <a:uFillTx/>
                  <a:latin typeface="MADE Outer Sans" panose="02000505000000020004" pitchFamily="2" charset="77"/>
                  <a:ea typeface="Avenir Next" charset="0"/>
                  <a:cs typeface="Calibri" panose="020F0502020204030204" pitchFamily="34" charset="0"/>
                </a:rPr>
                <a:t>+400</a:t>
              </a:r>
            </a:p>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1800" b="1" i="0" u="none" strike="noStrike" kern="1200" cap="none" spc="0" normalizeH="0" baseline="0" noProof="0" dirty="0">
                  <a:ln>
                    <a:noFill/>
                  </a:ln>
                  <a:solidFill>
                    <a:prstClr val="white"/>
                  </a:solidFill>
                  <a:effectLst/>
                  <a:uLnTx/>
                  <a:uFillTx/>
                  <a:latin typeface="MADE Outer Sans" panose="02000505000000020004" pitchFamily="2" charset="77"/>
                  <a:ea typeface="Avenir Next" charset="0"/>
                  <a:cs typeface="Calibri" panose="020F0502020204030204" pitchFamily="34" charset="0"/>
                </a:rPr>
                <a:t>STAFF MEMBERS</a:t>
              </a:r>
            </a:p>
          </p:txBody>
        </p:sp>
        <p:pic>
          <p:nvPicPr>
            <p:cNvPr id="20" name="Image 19">
              <a:extLst>
                <a:ext uri="{FF2B5EF4-FFF2-40B4-BE49-F238E27FC236}">
                  <a16:creationId xmlns:a16="http://schemas.microsoft.com/office/drawing/2014/main" id="{959CD7C8-3EEF-2644-9295-E4050DA16C82}"/>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5844180" y="2978244"/>
              <a:ext cx="785664" cy="785664"/>
            </a:xfrm>
            <a:prstGeom prst="rect">
              <a:avLst/>
            </a:prstGeom>
          </p:spPr>
        </p:pic>
      </p:grpSp>
      <p:grpSp>
        <p:nvGrpSpPr>
          <p:cNvPr id="25" name="Groupe 24">
            <a:extLst>
              <a:ext uri="{FF2B5EF4-FFF2-40B4-BE49-F238E27FC236}">
                <a16:creationId xmlns:a16="http://schemas.microsoft.com/office/drawing/2014/main" id="{53CF2B94-72B7-8147-A4FA-1782936B3E41}"/>
              </a:ext>
            </a:extLst>
          </p:cNvPr>
          <p:cNvGrpSpPr/>
          <p:nvPr/>
        </p:nvGrpSpPr>
        <p:grpSpPr>
          <a:xfrm>
            <a:off x="6955056" y="1408755"/>
            <a:ext cx="3928783" cy="1052153"/>
            <a:chOff x="5705547" y="1307747"/>
            <a:chExt cx="3928783" cy="1052153"/>
          </a:xfrm>
        </p:grpSpPr>
        <p:sp>
          <p:nvSpPr>
            <p:cNvPr id="26" name="Ellipse 25">
              <a:extLst>
                <a:ext uri="{FF2B5EF4-FFF2-40B4-BE49-F238E27FC236}">
                  <a16:creationId xmlns:a16="http://schemas.microsoft.com/office/drawing/2014/main" id="{75EF1C8A-06A3-C04E-A192-A8F5B4E5607C}"/>
                </a:ext>
              </a:extLst>
            </p:cNvPr>
            <p:cNvSpPr/>
            <p:nvPr/>
          </p:nvSpPr>
          <p:spPr>
            <a:xfrm>
              <a:off x="5705547" y="1307747"/>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ZoneTexte 26">
              <a:extLst>
                <a:ext uri="{FF2B5EF4-FFF2-40B4-BE49-F238E27FC236}">
                  <a16:creationId xmlns:a16="http://schemas.microsoft.com/office/drawing/2014/main" id="{CE1018AE-F88B-F34E-8C74-9413252BBEC4}"/>
                </a:ext>
              </a:extLst>
            </p:cNvPr>
            <p:cNvSpPr txBox="1"/>
            <p:nvPr/>
          </p:nvSpPr>
          <p:spPr>
            <a:xfrm>
              <a:off x="7168489" y="1307747"/>
              <a:ext cx="2465841" cy="100027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3600" b="1" i="0" u="none" strike="noStrike" kern="1200" cap="none" spc="0" normalizeH="0" baseline="0" noProof="0" dirty="0">
                  <a:ln>
                    <a:noFill/>
                  </a:ln>
                  <a:solidFill>
                    <a:srgbClr val="FF0000"/>
                  </a:solidFill>
                  <a:effectLst/>
                  <a:uLnTx/>
                  <a:uFillTx/>
                  <a:latin typeface="MADE Outer Sans" panose="02000505000000020004" pitchFamily="2" charset="77"/>
                  <a:ea typeface="Avenir Next" charset="0"/>
                  <a:cs typeface="Calibri" panose="020F0502020204030204" pitchFamily="34" charset="0"/>
                </a:rPr>
                <a:t>+21 500</a:t>
              </a:r>
            </a:p>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1800" b="1" i="0" u="none" strike="noStrike" kern="1200" cap="none" spc="0" normalizeH="0" baseline="0" noProof="0" dirty="0">
                  <a:ln>
                    <a:noFill/>
                  </a:ln>
                  <a:solidFill>
                    <a:prstClr val="white"/>
                  </a:solidFill>
                  <a:effectLst/>
                  <a:uLnTx/>
                  <a:uFillTx/>
                  <a:latin typeface="MADE Outer Sans" panose="02000505000000020004" pitchFamily="2" charset="77"/>
                  <a:ea typeface="Avenir Next" charset="0"/>
                  <a:cs typeface="Calibri" panose="020F0502020204030204" pitchFamily="34" charset="0"/>
                </a:rPr>
                <a:t>ALUMNI</a:t>
              </a:r>
            </a:p>
          </p:txBody>
        </p:sp>
        <p:pic>
          <p:nvPicPr>
            <p:cNvPr id="28" name="Image 27">
              <a:extLst>
                <a:ext uri="{FF2B5EF4-FFF2-40B4-BE49-F238E27FC236}">
                  <a16:creationId xmlns:a16="http://schemas.microsoft.com/office/drawing/2014/main" id="{2EA020A6-990C-0047-8064-5412EEAFDD97}"/>
                </a:ext>
              </a:extLst>
            </p:cNvPr>
            <p:cNvPicPr>
              <a:picLocks noChangeAspect="1"/>
            </p:cNvPicPr>
            <p:nvPr/>
          </p:nvPicPr>
          <p:blipFill>
            <a:blip r:embed="rId8"/>
            <a:stretch>
              <a:fillRect/>
            </a:stretch>
          </p:blipFill>
          <p:spPr>
            <a:xfrm>
              <a:off x="5844180" y="1440991"/>
              <a:ext cx="785664" cy="785664"/>
            </a:xfrm>
            <a:prstGeom prst="rect">
              <a:avLst/>
            </a:prstGeom>
          </p:spPr>
        </p:pic>
      </p:grpSp>
      <p:grpSp>
        <p:nvGrpSpPr>
          <p:cNvPr id="33" name="Groupe 32">
            <a:extLst>
              <a:ext uri="{FF2B5EF4-FFF2-40B4-BE49-F238E27FC236}">
                <a16:creationId xmlns:a16="http://schemas.microsoft.com/office/drawing/2014/main" id="{055E0D53-64DB-F643-A58E-7109FC594042}"/>
              </a:ext>
            </a:extLst>
          </p:cNvPr>
          <p:cNvGrpSpPr/>
          <p:nvPr/>
        </p:nvGrpSpPr>
        <p:grpSpPr>
          <a:xfrm>
            <a:off x="7018109" y="4556216"/>
            <a:ext cx="3928783" cy="1052153"/>
            <a:chOff x="1504608" y="1307747"/>
            <a:chExt cx="3928783" cy="1052153"/>
          </a:xfrm>
        </p:grpSpPr>
        <p:sp>
          <p:nvSpPr>
            <p:cNvPr id="34" name="Ellipse 33">
              <a:extLst>
                <a:ext uri="{FF2B5EF4-FFF2-40B4-BE49-F238E27FC236}">
                  <a16:creationId xmlns:a16="http://schemas.microsoft.com/office/drawing/2014/main" id="{71B06F10-34E5-554A-B203-F7DDAF609A6D}"/>
                </a:ext>
              </a:extLst>
            </p:cNvPr>
            <p:cNvSpPr/>
            <p:nvPr/>
          </p:nvSpPr>
          <p:spPr>
            <a:xfrm>
              <a:off x="1504608" y="1307747"/>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A87D9901-4CD3-3043-9888-FD9034A09EE4}"/>
                </a:ext>
              </a:extLst>
            </p:cNvPr>
            <p:cNvSpPr txBox="1"/>
            <p:nvPr/>
          </p:nvSpPr>
          <p:spPr>
            <a:xfrm>
              <a:off x="2967550" y="1307747"/>
              <a:ext cx="2465841" cy="100027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3600" b="1" i="0" u="none" strike="noStrike" kern="1200" cap="none" spc="0" normalizeH="0" baseline="0" noProof="0" dirty="0">
                  <a:ln>
                    <a:noFill/>
                  </a:ln>
                  <a:solidFill>
                    <a:srgbClr val="FF0000"/>
                  </a:solidFill>
                  <a:effectLst/>
                  <a:uLnTx/>
                  <a:uFillTx/>
                  <a:latin typeface="MADE Outer Sans" panose="02000505000000020004" pitchFamily="2" charset="77"/>
                  <a:ea typeface="Avenir Next" charset="0"/>
                  <a:cs typeface="Calibri" panose="020F0502020204030204" pitchFamily="34" charset="0"/>
                </a:rPr>
                <a:t>5 800</a:t>
              </a:r>
            </a:p>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1800" b="1" i="0" u="none" strike="noStrike" kern="1200" cap="none" spc="0" normalizeH="0" baseline="0" noProof="0" dirty="0">
                  <a:ln>
                    <a:noFill/>
                  </a:ln>
                  <a:solidFill>
                    <a:prstClr val="white"/>
                  </a:solidFill>
                  <a:effectLst/>
                  <a:uLnTx/>
                  <a:uFillTx/>
                  <a:latin typeface="MADE Outer Sans" panose="02000505000000020004" pitchFamily="2" charset="77"/>
                  <a:ea typeface="Avenir Next" charset="0"/>
                  <a:cs typeface="Calibri" panose="020F0502020204030204" pitchFamily="34" charset="0"/>
                </a:rPr>
                <a:t>STUDENTS</a:t>
              </a:r>
              <a:endParaRPr lang="fr-FR" b="1" dirty="0">
                <a:solidFill>
                  <a:prstClr val="white"/>
                </a:solidFill>
                <a:latin typeface="MADE Outer Sans" panose="02000505000000020004" pitchFamily="2" charset="77"/>
                <a:ea typeface="Avenir Next" charset="0"/>
                <a:cs typeface="Calibri" panose="020F0502020204030204" pitchFamily="34" charset="0"/>
              </a:endParaRPr>
            </a:p>
          </p:txBody>
        </p:sp>
        <p:pic>
          <p:nvPicPr>
            <p:cNvPr id="36" name="Image 35">
              <a:extLst>
                <a:ext uri="{FF2B5EF4-FFF2-40B4-BE49-F238E27FC236}">
                  <a16:creationId xmlns:a16="http://schemas.microsoft.com/office/drawing/2014/main" id="{ED4B1C5E-3341-1A4E-AC80-AF915278BE0E}"/>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1638760" y="1440991"/>
              <a:ext cx="785664" cy="785664"/>
            </a:xfrm>
            <a:prstGeom prst="rect">
              <a:avLst/>
            </a:prstGeom>
          </p:spPr>
        </p:pic>
      </p:grpSp>
      <p:sp>
        <p:nvSpPr>
          <p:cNvPr id="37" name="ZoneTexte 36">
            <a:extLst>
              <a:ext uri="{FF2B5EF4-FFF2-40B4-BE49-F238E27FC236}">
                <a16:creationId xmlns:a16="http://schemas.microsoft.com/office/drawing/2014/main" id="{9072D2A7-E54B-0B45-A19F-C7C07C4E7EE5}"/>
              </a:ext>
            </a:extLst>
          </p:cNvPr>
          <p:cNvSpPr txBox="1"/>
          <p:nvPr/>
        </p:nvSpPr>
        <p:spPr>
          <a:xfrm>
            <a:off x="736129" y="168741"/>
            <a:ext cx="52090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EM NORMANDIE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KEY NUMBERS</a:t>
            </a:r>
          </a:p>
        </p:txBody>
      </p:sp>
      <p:sp>
        <p:nvSpPr>
          <p:cNvPr id="38" name="Rectangle 37">
            <a:extLst>
              <a:ext uri="{FF2B5EF4-FFF2-40B4-BE49-F238E27FC236}">
                <a16:creationId xmlns:a16="http://schemas.microsoft.com/office/drawing/2014/main" id="{D3E5A4FD-BA15-FE4F-A802-D7A450570399}"/>
              </a:ext>
            </a:extLst>
          </p:cNvPr>
          <p:cNvSpPr/>
          <p:nvPr/>
        </p:nvSpPr>
        <p:spPr>
          <a:xfrm>
            <a:off x="488994" y="237888"/>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Connecteur droit 40">
            <a:extLst>
              <a:ext uri="{FF2B5EF4-FFF2-40B4-BE49-F238E27FC236}">
                <a16:creationId xmlns:a16="http://schemas.microsoft.com/office/drawing/2014/main" id="{85EC52DD-D37B-8E47-836C-926D6251622D}"/>
              </a:ext>
            </a:extLst>
          </p:cNvPr>
          <p:cNvCxnSpPr>
            <a:cxnSpLocks/>
          </p:cNvCxnSpPr>
          <p:nvPr/>
        </p:nvCxnSpPr>
        <p:spPr>
          <a:xfrm flipV="1">
            <a:off x="5848586" y="1465461"/>
            <a:ext cx="0" cy="3867736"/>
          </a:xfrm>
          <a:prstGeom prst="line">
            <a:avLst/>
          </a:prstGeom>
          <a:ln w="9525">
            <a:solidFill>
              <a:schemeClr val="bg1">
                <a:alpha val="31000"/>
              </a:schemeClr>
            </a:solidFill>
          </a:ln>
        </p:spPr>
        <p:style>
          <a:lnRef idx="1">
            <a:schemeClr val="accent1"/>
          </a:lnRef>
          <a:fillRef idx="0">
            <a:schemeClr val="accent1"/>
          </a:fillRef>
          <a:effectRef idx="0">
            <a:schemeClr val="accent1"/>
          </a:effectRef>
          <a:fontRef idx="minor">
            <a:schemeClr val="tx1"/>
          </a:fontRef>
        </p:style>
      </p:cxnSp>
      <p:grpSp>
        <p:nvGrpSpPr>
          <p:cNvPr id="22" name="Groupe 21">
            <a:extLst>
              <a:ext uri="{FF2B5EF4-FFF2-40B4-BE49-F238E27FC236}">
                <a16:creationId xmlns:a16="http://schemas.microsoft.com/office/drawing/2014/main" id="{FB4725B1-3898-46B0-94A1-2EFFDAE4B0A4}"/>
              </a:ext>
            </a:extLst>
          </p:cNvPr>
          <p:cNvGrpSpPr/>
          <p:nvPr/>
        </p:nvGrpSpPr>
        <p:grpSpPr>
          <a:xfrm>
            <a:off x="736129" y="2946008"/>
            <a:ext cx="4684157" cy="1277273"/>
            <a:chOff x="5705547" y="2845000"/>
            <a:chExt cx="4684157" cy="1277273"/>
          </a:xfrm>
        </p:grpSpPr>
        <p:sp>
          <p:nvSpPr>
            <p:cNvPr id="23" name="Ellipse 22">
              <a:extLst>
                <a:ext uri="{FF2B5EF4-FFF2-40B4-BE49-F238E27FC236}">
                  <a16:creationId xmlns:a16="http://schemas.microsoft.com/office/drawing/2014/main" id="{93FFA84B-01CA-4FAC-9272-7BEA2E8353BD}"/>
                </a:ext>
              </a:extLst>
            </p:cNvPr>
            <p:cNvSpPr/>
            <p:nvPr/>
          </p:nvSpPr>
          <p:spPr>
            <a:xfrm>
              <a:off x="5705547" y="2845000"/>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EB8195AE-EE60-40A0-BD70-53BDEDB2B858}"/>
                </a:ext>
              </a:extLst>
            </p:cNvPr>
            <p:cNvSpPr txBox="1"/>
            <p:nvPr/>
          </p:nvSpPr>
          <p:spPr>
            <a:xfrm>
              <a:off x="7168489" y="2845000"/>
              <a:ext cx="3221215" cy="127727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3600" b="1" i="0" u="none" strike="noStrike" kern="1200" cap="none" spc="0" normalizeH="0" baseline="0" noProof="0" dirty="0">
                  <a:ln>
                    <a:noFill/>
                  </a:ln>
                  <a:solidFill>
                    <a:srgbClr val="FF0000"/>
                  </a:solidFill>
                  <a:effectLst/>
                  <a:uLnTx/>
                  <a:uFillTx/>
                  <a:latin typeface="MADE Outer Sans" panose="02000505000000020004" pitchFamily="2" charset="77"/>
                  <a:ea typeface="Avenir Next" charset="0"/>
                  <a:cs typeface="Calibri" panose="020F0502020204030204" pitchFamily="34" charset="0"/>
                </a:rPr>
                <a:t>+200</a:t>
              </a:r>
            </a:p>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1800" b="1" i="0" u="none" strike="noStrike" kern="1200" cap="none" spc="0" normalizeH="0" baseline="0" noProof="0" dirty="0">
                  <a:ln>
                    <a:noFill/>
                  </a:ln>
                  <a:solidFill>
                    <a:prstClr val="white"/>
                  </a:solidFill>
                  <a:effectLst/>
                  <a:uLnTx/>
                  <a:uFillTx/>
                  <a:latin typeface="MADE Outer Sans" panose="02000505000000020004" pitchFamily="2" charset="77"/>
                  <a:ea typeface="Avenir Next" charset="0"/>
                  <a:cs typeface="Calibri" panose="020F0502020204030204" pitchFamily="34" charset="0"/>
                </a:rPr>
                <a:t>PARTNER UNIVERSITIES</a:t>
              </a:r>
            </a:p>
          </p:txBody>
        </p:sp>
        <p:pic>
          <p:nvPicPr>
            <p:cNvPr id="29" name="Image 28">
              <a:extLst>
                <a:ext uri="{FF2B5EF4-FFF2-40B4-BE49-F238E27FC236}">
                  <a16:creationId xmlns:a16="http://schemas.microsoft.com/office/drawing/2014/main" id="{1C4FA2DB-A95D-4531-98CC-A4BAD8C65850}"/>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5844180" y="2978244"/>
              <a:ext cx="785664" cy="785664"/>
            </a:xfrm>
            <a:prstGeom prst="rect">
              <a:avLst/>
            </a:prstGeom>
          </p:spPr>
        </p:pic>
      </p:grpSp>
      <p:grpSp>
        <p:nvGrpSpPr>
          <p:cNvPr id="30" name="Groupe 29">
            <a:extLst>
              <a:ext uri="{FF2B5EF4-FFF2-40B4-BE49-F238E27FC236}">
                <a16:creationId xmlns:a16="http://schemas.microsoft.com/office/drawing/2014/main" id="{8F85831A-CBBC-4368-ACC9-33E3FCEF1F65}"/>
              </a:ext>
            </a:extLst>
          </p:cNvPr>
          <p:cNvGrpSpPr/>
          <p:nvPr/>
        </p:nvGrpSpPr>
        <p:grpSpPr>
          <a:xfrm>
            <a:off x="736129" y="1408755"/>
            <a:ext cx="4288631" cy="1277273"/>
            <a:chOff x="5705547" y="1307747"/>
            <a:chExt cx="4288631" cy="1277273"/>
          </a:xfrm>
        </p:grpSpPr>
        <p:sp>
          <p:nvSpPr>
            <p:cNvPr id="31" name="Ellipse 30">
              <a:extLst>
                <a:ext uri="{FF2B5EF4-FFF2-40B4-BE49-F238E27FC236}">
                  <a16:creationId xmlns:a16="http://schemas.microsoft.com/office/drawing/2014/main" id="{5EE208C8-2F4E-48FB-9309-26035EF5A0F2}"/>
                </a:ext>
              </a:extLst>
            </p:cNvPr>
            <p:cNvSpPr/>
            <p:nvPr/>
          </p:nvSpPr>
          <p:spPr>
            <a:xfrm>
              <a:off x="5705547" y="1307747"/>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ZoneTexte 31">
              <a:extLst>
                <a:ext uri="{FF2B5EF4-FFF2-40B4-BE49-F238E27FC236}">
                  <a16:creationId xmlns:a16="http://schemas.microsoft.com/office/drawing/2014/main" id="{56F755BD-0952-4D37-8B21-F6D05EB411D1}"/>
                </a:ext>
              </a:extLst>
            </p:cNvPr>
            <p:cNvSpPr txBox="1"/>
            <p:nvPr/>
          </p:nvSpPr>
          <p:spPr>
            <a:xfrm>
              <a:off x="7168489" y="1307747"/>
              <a:ext cx="2825689" cy="127727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3600" b="1" i="0" u="none" strike="noStrike" kern="1200" cap="none" spc="0" normalizeH="0" baseline="0" noProof="0" dirty="0">
                  <a:ln>
                    <a:noFill/>
                  </a:ln>
                  <a:solidFill>
                    <a:srgbClr val="FF0000"/>
                  </a:solidFill>
                  <a:effectLst/>
                  <a:uLnTx/>
                  <a:uFillTx/>
                  <a:latin typeface="MADE Outer Sans" panose="02000505000000020004" pitchFamily="2" charset="77"/>
                  <a:ea typeface="Avenir Next" charset="0"/>
                  <a:cs typeface="Calibri" panose="020F0502020204030204" pitchFamily="34" charset="0"/>
                </a:rPr>
                <a:t>1000</a:t>
              </a:r>
            </a:p>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1800" b="1" i="0" u="none" strike="noStrike" kern="1200" cap="none" spc="0" normalizeH="0" baseline="0" noProof="0" dirty="0">
                  <a:ln>
                    <a:noFill/>
                  </a:ln>
                  <a:solidFill>
                    <a:prstClr val="white"/>
                  </a:solidFill>
                  <a:effectLst/>
                  <a:uLnTx/>
                  <a:uFillTx/>
                  <a:latin typeface="MADE Outer Sans" panose="02000505000000020004" pitchFamily="2" charset="77"/>
                  <a:ea typeface="Avenir Next" charset="0"/>
                  <a:cs typeface="Calibri" panose="020F0502020204030204" pitchFamily="34" charset="0"/>
                </a:rPr>
                <a:t>INTERNATIONAL STUDENTS</a:t>
              </a:r>
            </a:p>
          </p:txBody>
        </p:sp>
        <p:pic>
          <p:nvPicPr>
            <p:cNvPr id="42" name="Image 41">
              <a:extLst>
                <a:ext uri="{FF2B5EF4-FFF2-40B4-BE49-F238E27FC236}">
                  <a16:creationId xmlns:a16="http://schemas.microsoft.com/office/drawing/2014/main" id="{1FE51D27-1E0A-46EF-A2D6-1D51E2359618}"/>
                </a:ext>
              </a:extLst>
            </p:cNvPr>
            <p:cNvPicPr>
              <a:picLocks noChangeAspect="1"/>
            </p:cNvPicPr>
            <p:nvPr/>
          </p:nvPicPr>
          <p:blipFill>
            <a:blip r:embed="rId8"/>
            <a:stretch>
              <a:fillRect/>
            </a:stretch>
          </p:blipFill>
          <p:spPr>
            <a:xfrm>
              <a:off x="5844180" y="1440991"/>
              <a:ext cx="785664" cy="785664"/>
            </a:xfrm>
            <a:prstGeom prst="rect">
              <a:avLst/>
            </a:prstGeom>
          </p:spPr>
        </p:pic>
      </p:grpSp>
      <p:grpSp>
        <p:nvGrpSpPr>
          <p:cNvPr id="43" name="Groupe 42">
            <a:extLst>
              <a:ext uri="{FF2B5EF4-FFF2-40B4-BE49-F238E27FC236}">
                <a16:creationId xmlns:a16="http://schemas.microsoft.com/office/drawing/2014/main" id="{6305B34F-38F4-4B11-AC44-D9574F1FAFF8}"/>
              </a:ext>
            </a:extLst>
          </p:cNvPr>
          <p:cNvGrpSpPr/>
          <p:nvPr/>
        </p:nvGrpSpPr>
        <p:grpSpPr>
          <a:xfrm>
            <a:off x="799182" y="4556216"/>
            <a:ext cx="4225578" cy="1554272"/>
            <a:chOff x="1504608" y="1307747"/>
            <a:chExt cx="4225578" cy="1554272"/>
          </a:xfrm>
        </p:grpSpPr>
        <p:sp>
          <p:nvSpPr>
            <p:cNvPr id="44" name="Ellipse 43">
              <a:extLst>
                <a:ext uri="{FF2B5EF4-FFF2-40B4-BE49-F238E27FC236}">
                  <a16:creationId xmlns:a16="http://schemas.microsoft.com/office/drawing/2014/main" id="{1A1D362A-ECAC-43CA-ACD5-5AAE4693A086}"/>
                </a:ext>
              </a:extLst>
            </p:cNvPr>
            <p:cNvSpPr/>
            <p:nvPr/>
          </p:nvSpPr>
          <p:spPr>
            <a:xfrm>
              <a:off x="1504608" y="1307747"/>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ZoneTexte 44">
              <a:extLst>
                <a:ext uri="{FF2B5EF4-FFF2-40B4-BE49-F238E27FC236}">
                  <a16:creationId xmlns:a16="http://schemas.microsoft.com/office/drawing/2014/main" id="{629D7022-50AC-448E-843D-CD2D882B5F90}"/>
                </a:ext>
              </a:extLst>
            </p:cNvPr>
            <p:cNvSpPr txBox="1"/>
            <p:nvPr/>
          </p:nvSpPr>
          <p:spPr>
            <a:xfrm>
              <a:off x="2967550" y="1307747"/>
              <a:ext cx="2762636" cy="155427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kumimoji="0" lang="fr-FR" sz="3600" b="1" i="0" u="none" strike="noStrike" kern="1200" cap="none" spc="0" normalizeH="0" baseline="0" noProof="0" dirty="0">
                  <a:ln>
                    <a:noFill/>
                  </a:ln>
                  <a:solidFill>
                    <a:srgbClr val="FF0000"/>
                  </a:solidFill>
                  <a:effectLst/>
                  <a:uLnTx/>
                  <a:uFillTx/>
                  <a:latin typeface="MADE Outer Sans" panose="02000505000000020004" pitchFamily="2" charset="77"/>
                  <a:ea typeface="Avenir Next" charset="0"/>
                  <a:cs typeface="Calibri" panose="020F0502020204030204" pitchFamily="34" charset="0"/>
                </a:rPr>
                <a:t>175</a:t>
              </a:r>
            </a:p>
            <a:p>
              <a:pPr marL="0" marR="0" lvl="0" indent="0" algn="l" defTabSz="914400" rtl="0" eaLnBrk="1" fontAlgn="base" latinLnBrk="0" hangingPunct="1">
                <a:lnSpc>
                  <a:spcPct val="100000"/>
                </a:lnSpc>
                <a:spcBef>
                  <a:spcPts val="0"/>
                </a:spcBef>
                <a:spcAft>
                  <a:spcPts val="600"/>
                </a:spcAft>
                <a:buClr>
                  <a:srgbClr val="FF0000"/>
                </a:buClr>
                <a:buSzPct val="100000"/>
                <a:buFontTx/>
                <a:buNone/>
                <a:tabLst/>
                <a:defRPr/>
              </a:pPr>
              <a:r>
                <a:rPr lang="fr-FR" b="1" dirty="0">
                  <a:solidFill>
                    <a:prstClr val="white"/>
                  </a:solidFill>
                  <a:latin typeface="MADE Outer Sans" panose="02000505000000020004" pitchFamily="2" charset="77"/>
                  <a:ea typeface="Avenir Next" charset="0"/>
                  <a:cs typeface="Calibri" panose="020F0502020204030204" pitchFamily="34" charset="0"/>
                </a:rPr>
                <a:t>INTERNATIONAL VISITING PROFESSORS</a:t>
              </a:r>
            </a:p>
          </p:txBody>
        </p:sp>
        <p:pic>
          <p:nvPicPr>
            <p:cNvPr id="46" name="Image 45">
              <a:extLst>
                <a:ext uri="{FF2B5EF4-FFF2-40B4-BE49-F238E27FC236}">
                  <a16:creationId xmlns:a16="http://schemas.microsoft.com/office/drawing/2014/main" id="{CAE49B11-0D92-4AAC-915E-9EBCDDA65CE7}"/>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1638760" y="1440991"/>
              <a:ext cx="785664" cy="785664"/>
            </a:xfrm>
            <a:prstGeom prst="rect">
              <a:avLst/>
            </a:prstGeom>
          </p:spPr>
        </p:pic>
      </p:grpSp>
    </p:spTree>
    <p:extLst>
      <p:ext uri="{BB962C8B-B14F-4D97-AF65-F5344CB8AC3E}">
        <p14:creationId xmlns:p14="http://schemas.microsoft.com/office/powerpoint/2010/main" val="378758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3" name="Image 2" descr="Une image contenant extérieur, ciel, eau, rivière&#10;&#10;Description générée automatiquement">
            <a:extLst>
              <a:ext uri="{FF2B5EF4-FFF2-40B4-BE49-F238E27FC236}">
                <a16:creationId xmlns:a16="http://schemas.microsoft.com/office/drawing/2014/main" id="{708BF170-BAE0-784B-B048-9F0C074EC3EE}"/>
              </a:ext>
            </a:extLst>
          </p:cNvPr>
          <p:cNvPicPr>
            <a:picLocks noChangeAspect="1"/>
          </p:cNvPicPr>
          <p:nvPr/>
        </p:nvPicPr>
        <p:blipFill rotWithShape="1">
          <a:blip r:embed="rId2"/>
          <a:srcRect l="46723" r="17336"/>
          <a:stretch/>
        </p:blipFill>
        <p:spPr>
          <a:xfrm>
            <a:off x="0" y="0"/>
            <a:ext cx="3707028" cy="6858000"/>
          </a:xfrm>
          <a:prstGeom prst="rect">
            <a:avLst/>
          </a:prstGeom>
        </p:spPr>
      </p:pic>
      <p:sp>
        <p:nvSpPr>
          <p:cNvPr id="7" name="ZoneTexte 6">
            <a:extLst>
              <a:ext uri="{FF2B5EF4-FFF2-40B4-BE49-F238E27FC236}">
                <a16:creationId xmlns:a16="http://schemas.microsoft.com/office/drawing/2014/main" id="{DB78A62C-12CC-AB4E-8C89-1A00B924FD1D}"/>
              </a:ext>
            </a:extLst>
          </p:cNvPr>
          <p:cNvSpPr txBox="1"/>
          <p:nvPr/>
        </p:nvSpPr>
        <p:spPr>
          <a:xfrm>
            <a:off x="4769709" y="634464"/>
            <a:ext cx="69321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LABEL « BIENVENUE EN FRANCE »</a:t>
            </a:r>
          </a:p>
        </p:txBody>
      </p:sp>
      <p:sp>
        <p:nvSpPr>
          <p:cNvPr id="8" name="Rectangle 7">
            <a:extLst>
              <a:ext uri="{FF2B5EF4-FFF2-40B4-BE49-F238E27FC236}">
                <a16:creationId xmlns:a16="http://schemas.microsoft.com/office/drawing/2014/main" id="{43154227-50C3-FE41-B6F4-CE472690EF6F}"/>
              </a:ext>
            </a:extLst>
          </p:cNvPr>
          <p:cNvSpPr/>
          <p:nvPr/>
        </p:nvSpPr>
        <p:spPr>
          <a:xfrm>
            <a:off x="4522575" y="703611"/>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BB45961B-ABBF-0A43-855D-705765F161E4}"/>
              </a:ext>
            </a:extLst>
          </p:cNvPr>
          <p:cNvSpPr txBox="1"/>
          <p:nvPr/>
        </p:nvSpPr>
        <p:spPr>
          <a:xfrm>
            <a:off x="4574919" y="2275577"/>
            <a:ext cx="3237468" cy="3416320"/>
          </a:xfrm>
          <a:prstGeom prst="rect">
            <a:avLst/>
          </a:prstGeom>
          <a:noFill/>
        </p:spPr>
        <p:txBody>
          <a:bodyPr wrap="square" rtlCol="0">
            <a:spAutoFit/>
          </a:bodyPr>
          <a:lstStyle/>
          <a:p>
            <a:pPr algn="just"/>
            <a:r>
              <a:rPr lang="en-US" sz="1200" dirty="0">
                <a:solidFill>
                  <a:schemeClr val="bg1"/>
                </a:solidFill>
              </a:rPr>
              <a:t>The School is ranked among the 74 Higher Education Institutions in France (comprising only 11 Business Schools), to receive this distinction that guarantees international students a high standard of quality in the welcome schemes and initiatives in those institutions certified.   </a:t>
            </a:r>
            <a:br>
              <a:rPr lang="en-US" sz="1200" dirty="0">
                <a:solidFill>
                  <a:schemeClr val="bg1"/>
                </a:solidFill>
              </a:rPr>
            </a:br>
            <a:r>
              <a:rPr lang="en-US" sz="1200" dirty="0">
                <a:solidFill>
                  <a:schemeClr val="bg1"/>
                </a:solidFill>
              </a:rPr>
              <a:t>Initiated under the framework of the Welcome to France Plan announced by the French Prime Minister in November 2018, this new label awarded to EM Normandie certifies both the quality of the information given to international students seeking a training </a:t>
            </a:r>
            <a:r>
              <a:rPr lang="en-US" sz="1200" dirty="0" err="1">
                <a:solidFill>
                  <a:schemeClr val="bg1"/>
                </a:solidFill>
              </a:rPr>
              <a:t>programme</a:t>
            </a:r>
            <a:r>
              <a:rPr lang="en-US" sz="1200" dirty="0">
                <a:solidFill>
                  <a:schemeClr val="bg1"/>
                </a:solidFill>
              </a:rPr>
              <a:t> and the welcome they receive on the various campuses. The School met all the criteria reviewed by the commission: quality and availability of the information, welcome schemes, training </a:t>
            </a:r>
            <a:r>
              <a:rPr lang="en-US" sz="1200" dirty="0" err="1">
                <a:solidFill>
                  <a:schemeClr val="bg1"/>
                </a:solidFill>
              </a:rPr>
              <a:t>programmes</a:t>
            </a:r>
            <a:r>
              <a:rPr lang="en-US" sz="1200" dirty="0">
                <a:solidFill>
                  <a:schemeClr val="bg1"/>
                </a:solidFill>
              </a:rPr>
              <a:t> offered, housing, life on campus and a high standard of support after graduation. </a:t>
            </a:r>
          </a:p>
        </p:txBody>
      </p:sp>
      <p:sp>
        <p:nvSpPr>
          <p:cNvPr id="12" name="ZoneTexte 11">
            <a:extLst>
              <a:ext uri="{FF2B5EF4-FFF2-40B4-BE49-F238E27FC236}">
                <a16:creationId xmlns:a16="http://schemas.microsoft.com/office/drawing/2014/main" id="{04B964E4-0F6E-D541-B919-B0698FDD8C4F}"/>
              </a:ext>
            </a:extLst>
          </p:cNvPr>
          <p:cNvSpPr txBox="1"/>
          <p:nvPr/>
        </p:nvSpPr>
        <p:spPr>
          <a:xfrm>
            <a:off x="7974825" y="2275577"/>
            <a:ext cx="3727025" cy="3785652"/>
          </a:xfrm>
          <a:prstGeom prst="rect">
            <a:avLst/>
          </a:prstGeom>
          <a:noFill/>
        </p:spPr>
        <p:txBody>
          <a:bodyPr wrap="square" rtlCol="0">
            <a:spAutoFit/>
          </a:bodyPr>
          <a:lstStyle/>
          <a:p>
            <a:pPr algn="just"/>
            <a:r>
              <a:rPr lang="en-US" sz="1200" dirty="0">
                <a:solidFill>
                  <a:schemeClr val="bg1"/>
                </a:solidFill>
              </a:rPr>
              <a:t>EM Normandie is rewarded for its offer of training </a:t>
            </a:r>
            <a:r>
              <a:rPr lang="en-US" sz="1200" dirty="0" err="1">
                <a:solidFill>
                  <a:schemeClr val="bg1"/>
                </a:solidFill>
              </a:rPr>
              <a:t>programmes</a:t>
            </a:r>
            <a:r>
              <a:rPr lang="en-US" sz="1200" dirty="0">
                <a:solidFill>
                  <a:schemeClr val="bg1"/>
                </a:solidFill>
              </a:rPr>
              <a:t> both for its </a:t>
            </a:r>
            <a:r>
              <a:rPr lang="en-US" sz="1200" dirty="0">
                <a:solidFill>
                  <a:schemeClr val="accent1"/>
                </a:solidFill>
                <a:hlinkClick r:id="rId3">
                  <a:extLst>
                    <a:ext uri="{A12FA001-AC4F-418D-AE19-62706E023703}">
                      <ahyp:hlinkClr xmlns:ahyp="http://schemas.microsoft.com/office/drawing/2018/hyperlinkcolor" val="tx"/>
                    </a:ext>
                  </a:extLst>
                </a:hlinkClick>
              </a:rPr>
              <a:t>Bachelor</a:t>
            </a:r>
            <a:r>
              <a:rPr lang="en-US" sz="1200" dirty="0">
                <a:solidFill>
                  <a:schemeClr val="bg1"/>
                </a:solidFill>
              </a:rPr>
              <a:t> International Management, </a:t>
            </a:r>
            <a:r>
              <a:rPr lang="en-US" sz="1200" dirty="0">
                <a:solidFill>
                  <a:schemeClr val="accent1"/>
                </a:solidFill>
                <a:hlinkClick r:id="rId4">
                  <a:extLst>
                    <a:ext uri="{A12FA001-AC4F-418D-AE19-62706E023703}">
                      <ahyp:hlinkClr xmlns:ahyp="http://schemas.microsoft.com/office/drawing/2018/hyperlinkcolor" val="tx"/>
                    </a:ext>
                  </a:extLst>
                </a:hlinkClick>
              </a:rPr>
              <a:t>Master in Management</a:t>
            </a:r>
            <a:r>
              <a:rPr lang="en-US" sz="1200" dirty="0">
                <a:solidFill>
                  <a:schemeClr val="bg1"/>
                </a:solidFill>
              </a:rPr>
              <a:t>, and </a:t>
            </a:r>
            <a:r>
              <a:rPr lang="en-US" sz="1200" dirty="0">
                <a:solidFill>
                  <a:schemeClr val="accent1"/>
                </a:solidFill>
                <a:hlinkClick r:id="rId5">
                  <a:extLst>
                    <a:ext uri="{A12FA001-AC4F-418D-AE19-62706E023703}">
                      <ahyp:hlinkClr xmlns:ahyp="http://schemas.microsoft.com/office/drawing/2018/hyperlinkcolor" val="tx"/>
                    </a:ext>
                  </a:extLst>
                </a:hlinkClick>
              </a:rPr>
              <a:t>MS and MScs</a:t>
            </a:r>
            <a:r>
              <a:rPr lang="en-US" sz="1200" dirty="0">
                <a:solidFill>
                  <a:schemeClr val="accent1"/>
                </a:solidFill>
              </a:rPr>
              <a:t> </a:t>
            </a:r>
            <a:r>
              <a:rPr lang="en-US" sz="1200" dirty="0">
                <a:solidFill>
                  <a:schemeClr val="bg1"/>
                </a:solidFill>
              </a:rPr>
              <a:t>as well as its </a:t>
            </a:r>
            <a:r>
              <a:rPr lang="en-US" sz="1200" dirty="0" err="1">
                <a:solidFill>
                  <a:schemeClr val="bg1"/>
                </a:solidFill>
              </a:rPr>
              <a:t>customised</a:t>
            </a:r>
            <a:r>
              <a:rPr lang="en-US" sz="1200" dirty="0">
                <a:solidFill>
                  <a:schemeClr val="bg1"/>
                </a:solidFill>
              </a:rPr>
              <a:t> short </a:t>
            </a:r>
            <a:r>
              <a:rPr lang="en-US" sz="1200" dirty="0" err="1">
                <a:solidFill>
                  <a:schemeClr val="bg1"/>
                </a:solidFill>
              </a:rPr>
              <a:t>programmes</a:t>
            </a:r>
            <a:r>
              <a:rPr lang="en-US" sz="1200" dirty="0">
                <a:solidFill>
                  <a:schemeClr val="bg1"/>
                </a:solidFill>
              </a:rPr>
              <a:t>. An additional asset also pointed out was the efficiency of its support thanks to the International Affairs department and its single gateway for all welcome steps – the 'Hub’, which directs students in all their administration formalities (resident’s permit, social security and student mutual societies registration, housing, etc.). As for the Corporate and Careers department, it ensures that such publics are given all the necessary keys required to have a clear view of the working world in France whereas the </a:t>
            </a:r>
            <a:r>
              <a:rPr lang="en-US" sz="1200" dirty="0">
                <a:solidFill>
                  <a:schemeClr val="accent1"/>
                </a:solidFill>
                <a:hlinkClick r:id="rId6">
                  <a:extLst>
                    <a:ext uri="{A12FA001-AC4F-418D-AE19-62706E023703}">
                      <ahyp:hlinkClr xmlns:ahyp="http://schemas.microsoft.com/office/drawing/2018/hyperlinkcolor" val="tx"/>
                    </a:ext>
                  </a:extLst>
                </a:hlinkClick>
              </a:rPr>
              <a:t>EM Normandie Alumni Association</a:t>
            </a:r>
            <a:r>
              <a:rPr lang="en-US" sz="1200" dirty="0">
                <a:solidFill>
                  <a:schemeClr val="accent1"/>
                </a:solidFill>
              </a:rPr>
              <a:t> </a:t>
            </a:r>
            <a:r>
              <a:rPr lang="en-US" sz="1200" dirty="0">
                <a:solidFill>
                  <a:schemeClr val="bg1"/>
                </a:solidFill>
              </a:rPr>
              <a:t>makes a point of involving them fully into the EM Community. </a:t>
            </a:r>
            <a:br>
              <a:rPr lang="en-US" sz="1200" dirty="0">
                <a:solidFill>
                  <a:schemeClr val="bg1"/>
                </a:solidFill>
              </a:rPr>
            </a:br>
            <a:r>
              <a:rPr lang="en-US" sz="1200" dirty="0">
                <a:solidFill>
                  <a:schemeClr val="bg1"/>
                </a:solidFill>
              </a:rPr>
              <a:t>As for student life, the events </a:t>
            </a:r>
            <a:r>
              <a:rPr lang="en-US" sz="1200" dirty="0" err="1">
                <a:solidFill>
                  <a:schemeClr val="bg1"/>
                </a:solidFill>
              </a:rPr>
              <a:t>organised</a:t>
            </a:r>
            <a:r>
              <a:rPr lang="en-US" sz="1200" dirty="0">
                <a:solidFill>
                  <a:schemeClr val="bg1"/>
                </a:solidFill>
              </a:rPr>
              <a:t> throughout the year on the campuses with the support of Student Societies and Associations contribute to the good integration of international students and to spread an international culture at the School. </a:t>
            </a:r>
          </a:p>
        </p:txBody>
      </p:sp>
      <p:sp>
        <p:nvSpPr>
          <p:cNvPr id="15" name="ZoneTexte 14">
            <a:extLst>
              <a:ext uri="{FF2B5EF4-FFF2-40B4-BE49-F238E27FC236}">
                <a16:creationId xmlns:a16="http://schemas.microsoft.com/office/drawing/2014/main" id="{6B09A5DD-FC44-CD4E-80B9-5EEFF24FD8A0}"/>
              </a:ext>
            </a:extLst>
          </p:cNvPr>
          <p:cNvSpPr txBox="1"/>
          <p:nvPr/>
        </p:nvSpPr>
        <p:spPr>
          <a:xfrm>
            <a:off x="4574919" y="1822851"/>
            <a:ext cx="73655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EM Normandie amongst only 11 French Schools of Management to receive the label</a:t>
            </a:r>
          </a:p>
        </p:txBody>
      </p:sp>
      <p:cxnSp>
        <p:nvCxnSpPr>
          <p:cNvPr id="16" name="Connecteur droit 15">
            <a:extLst>
              <a:ext uri="{FF2B5EF4-FFF2-40B4-BE49-F238E27FC236}">
                <a16:creationId xmlns:a16="http://schemas.microsoft.com/office/drawing/2014/main" id="{034FDB66-7453-FD46-994C-F1A72C7B3763}"/>
              </a:ext>
            </a:extLst>
          </p:cNvPr>
          <p:cNvCxnSpPr>
            <a:cxnSpLocks/>
            <a:stCxn id="15" idx="1"/>
          </p:cNvCxnSpPr>
          <p:nvPr/>
        </p:nvCxnSpPr>
        <p:spPr>
          <a:xfrm flipH="1">
            <a:off x="4136994" y="1992128"/>
            <a:ext cx="4379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D4EAE716-0296-B54D-A44C-ABA1200698DB}"/>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9536628-9631-6843-B7AB-472587586983}"/>
              </a:ext>
            </a:extLst>
          </p:cNvPr>
          <p:cNvPicPr>
            <a:picLocks noChangeAspect="1"/>
          </p:cNvPicPr>
          <p:nvPr/>
        </p:nvPicPr>
        <p:blipFill>
          <a:blip r:embed="rId7"/>
          <a:stretch>
            <a:fillRect/>
          </a:stretch>
        </p:blipFill>
        <p:spPr>
          <a:xfrm>
            <a:off x="11606145" y="6125115"/>
            <a:ext cx="585855" cy="585855"/>
          </a:xfrm>
          <a:prstGeom prst="rect">
            <a:avLst/>
          </a:prstGeom>
        </p:spPr>
      </p:pic>
    </p:spTree>
    <p:extLst>
      <p:ext uri="{BB962C8B-B14F-4D97-AF65-F5344CB8AC3E}">
        <p14:creationId xmlns:p14="http://schemas.microsoft.com/office/powerpoint/2010/main" val="1668146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154227-50C3-FE41-B6F4-CE472690EF6F}"/>
              </a:ext>
            </a:extLst>
          </p:cNvPr>
          <p:cNvSpPr/>
          <p:nvPr/>
        </p:nvSpPr>
        <p:spPr>
          <a:xfrm rot="5400000" flipH="1">
            <a:off x="5996421" y="1884459"/>
            <a:ext cx="423747" cy="3214838"/>
          </a:xfrm>
          <a:prstGeom prst="rect">
            <a:avLst/>
          </a:prstGeom>
          <a:gradFill>
            <a:gsLst>
              <a:gs pos="0">
                <a:srgbClr val="FF0000"/>
              </a:gs>
              <a:gs pos="10000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Connecteur droit 9">
            <a:extLst>
              <a:ext uri="{FF2B5EF4-FFF2-40B4-BE49-F238E27FC236}">
                <a16:creationId xmlns:a16="http://schemas.microsoft.com/office/drawing/2014/main" id="{83442176-4887-804C-98B1-E77175C69F51}"/>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Image 17">
            <a:extLst>
              <a:ext uri="{FF2B5EF4-FFF2-40B4-BE49-F238E27FC236}">
                <a16:creationId xmlns:a16="http://schemas.microsoft.com/office/drawing/2014/main" id="{1D38FF98-AC7C-0A46-9CE3-913AE93DA697}"/>
              </a:ext>
            </a:extLst>
          </p:cNvPr>
          <p:cNvPicPr>
            <a:picLocks noChangeAspect="1"/>
          </p:cNvPicPr>
          <p:nvPr/>
        </p:nvPicPr>
        <p:blipFill>
          <a:blip r:embed="rId2"/>
          <a:stretch>
            <a:fillRect/>
          </a:stretch>
        </p:blipFill>
        <p:spPr>
          <a:xfrm>
            <a:off x="11606145" y="6125115"/>
            <a:ext cx="585855" cy="585855"/>
          </a:xfrm>
          <a:prstGeom prst="rect">
            <a:avLst/>
          </a:prstGeom>
        </p:spPr>
      </p:pic>
      <p:sp>
        <p:nvSpPr>
          <p:cNvPr id="7" name="ZoneTexte 6">
            <a:extLst>
              <a:ext uri="{FF2B5EF4-FFF2-40B4-BE49-F238E27FC236}">
                <a16:creationId xmlns:a16="http://schemas.microsoft.com/office/drawing/2014/main" id="{DB78A62C-12CC-AB4E-8C89-1A00B924FD1D}"/>
              </a:ext>
            </a:extLst>
          </p:cNvPr>
          <p:cNvSpPr txBox="1"/>
          <p:nvPr/>
        </p:nvSpPr>
        <p:spPr>
          <a:xfrm>
            <a:off x="2776496" y="3003563"/>
            <a:ext cx="6932141" cy="3354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STUDY OPPORTUNITIES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3200" b="1" dirty="0">
              <a:solidFill>
                <a:prstClr val="white"/>
              </a:solidFill>
              <a:latin typeface="MADE Outer Sans" panose="02000505000000020004"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3200" b="1" dirty="0">
              <a:solidFill>
                <a:prstClr val="white"/>
              </a:solidFill>
              <a:latin typeface="MADE Outer Sans" panose="02000505000000020004"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2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MADE Outer Sans" panose="02000505000000020004" pitchFamily="2" charset="77"/>
                <a:hlinkClick r:id="rId3"/>
              </a:rPr>
              <a:t>Course </a:t>
            </a:r>
            <a:r>
              <a:rPr lang="fr-FR" sz="2000" dirty="0" err="1">
                <a:solidFill>
                  <a:prstClr val="white"/>
                </a:solidFill>
                <a:latin typeface="MADE Outer Sans" panose="02000505000000020004" pitchFamily="2" charset="77"/>
                <a:hlinkClick r:id="rId3"/>
              </a:rPr>
              <a:t>offer</a:t>
            </a:r>
            <a:r>
              <a:rPr lang="fr-FR" sz="2000" dirty="0">
                <a:solidFill>
                  <a:prstClr val="white"/>
                </a:solidFill>
                <a:latin typeface="MADE Outer Sans" panose="02000505000000020004" pitchFamily="2" charset="77"/>
                <a:hlinkClick r:id="rId3"/>
              </a:rPr>
              <a:t> 2021-2022</a:t>
            </a:r>
            <a:endParaRPr lang="fr-FR" sz="2000" dirty="0">
              <a:solidFill>
                <a:prstClr val="white"/>
              </a:solidFill>
              <a:latin typeface="MADE Outer Sans" panose="02000505000000020004" pitchFamily="2" charset="77"/>
            </a:endParaRPr>
          </a:p>
        </p:txBody>
      </p:sp>
    </p:spTree>
    <p:extLst>
      <p:ext uri="{BB962C8B-B14F-4D97-AF65-F5344CB8AC3E}">
        <p14:creationId xmlns:p14="http://schemas.microsoft.com/office/powerpoint/2010/main" val="4039132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2E500E74-DCD9-1142-A8AD-03B9345B83A5}"/>
              </a:ext>
            </a:extLst>
          </p:cNvPr>
          <p:cNvPicPr>
            <a:picLocks noChangeAspect="1"/>
          </p:cNvPicPr>
          <p:nvPr/>
        </p:nvPicPr>
        <p:blipFill rotWithShape="1">
          <a:blip r:embed="rId2">
            <a:alphaModFix amt="43000"/>
          </a:blip>
          <a:srcRect l="5452" t="9641" r="75149" b="9641"/>
          <a:stretch/>
        </p:blipFill>
        <p:spPr>
          <a:xfrm>
            <a:off x="7366554" y="1744705"/>
            <a:ext cx="3149556" cy="3808591"/>
          </a:xfrm>
          <a:prstGeom prst="rect">
            <a:avLst/>
          </a:prstGeom>
        </p:spPr>
      </p:pic>
      <p:pic>
        <p:nvPicPr>
          <p:cNvPr id="26" name="Image 25">
            <a:extLst>
              <a:ext uri="{FF2B5EF4-FFF2-40B4-BE49-F238E27FC236}">
                <a16:creationId xmlns:a16="http://schemas.microsoft.com/office/drawing/2014/main" id="{75F81F8B-FCFD-BE49-BE06-B06DEA6BD67F}"/>
              </a:ext>
            </a:extLst>
          </p:cNvPr>
          <p:cNvPicPr>
            <a:picLocks noChangeAspect="1"/>
          </p:cNvPicPr>
          <p:nvPr/>
        </p:nvPicPr>
        <p:blipFill rotWithShape="1">
          <a:blip r:embed="rId2">
            <a:alphaModFix amt="42000"/>
          </a:blip>
          <a:srcRect l="5452" t="9641" r="75149" b="9641"/>
          <a:stretch/>
        </p:blipFill>
        <p:spPr>
          <a:xfrm>
            <a:off x="909172" y="1744705"/>
            <a:ext cx="3232547" cy="3808591"/>
          </a:xfrm>
          <a:prstGeom prst="rect">
            <a:avLst/>
          </a:prstGeom>
        </p:spPr>
      </p:pic>
      <p:pic>
        <p:nvPicPr>
          <p:cNvPr id="21" name="Image 20">
            <a:extLst>
              <a:ext uri="{FF2B5EF4-FFF2-40B4-BE49-F238E27FC236}">
                <a16:creationId xmlns:a16="http://schemas.microsoft.com/office/drawing/2014/main" id="{288C66D8-3C31-7149-AE15-4080B7F1EBE6}"/>
              </a:ext>
            </a:extLst>
          </p:cNvPr>
          <p:cNvPicPr>
            <a:picLocks noChangeAspect="1"/>
          </p:cNvPicPr>
          <p:nvPr/>
        </p:nvPicPr>
        <p:blipFill rotWithShape="1">
          <a:blip r:embed="rId2"/>
          <a:srcRect l="5452" t="9641" r="75149" b="9641"/>
          <a:stretch/>
        </p:blipFill>
        <p:spPr>
          <a:xfrm>
            <a:off x="4147185" y="1744706"/>
            <a:ext cx="3232547" cy="4393448"/>
          </a:xfrm>
          <a:prstGeom prst="rect">
            <a:avLst/>
          </a:prstGeom>
        </p:spPr>
      </p:pic>
      <p:sp>
        <p:nvSpPr>
          <p:cNvPr id="9" name="ZoneTexte 8">
            <a:extLst>
              <a:ext uri="{FF2B5EF4-FFF2-40B4-BE49-F238E27FC236}">
                <a16:creationId xmlns:a16="http://schemas.microsoft.com/office/drawing/2014/main" id="{BB45961B-ABBF-0A43-855D-705765F161E4}"/>
              </a:ext>
            </a:extLst>
          </p:cNvPr>
          <p:cNvSpPr txBox="1"/>
          <p:nvPr/>
        </p:nvSpPr>
        <p:spPr>
          <a:xfrm>
            <a:off x="1463589" y="4124078"/>
            <a:ext cx="258324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option– 2nd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lang="fr-FR" sz="1200" dirty="0">
              <a:solidFill>
                <a:prstClr val="white"/>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potion– 3rd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6B09A5DD-FC44-CD4E-80B9-5EEFF24FD8A0}"/>
              </a:ext>
            </a:extLst>
          </p:cNvPr>
          <p:cNvSpPr txBox="1"/>
          <p:nvPr/>
        </p:nvSpPr>
        <p:spPr>
          <a:xfrm>
            <a:off x="977695" y="3754332"/>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Caen</a:t>
            </a:r>
          </a:p>
        </p:txBody>
      </p:sp>
      <p:cxnSp>
        <p:nvCxnSpPr>
          <p:cNvPr id="23" name="Connecteur droit 22">
            <a:extLst>
              <a:ext uri="{FF2B5EF4-FFF2-40B4-BE49-F238E27FC236}">
                <a16:creationId xmlns:a16="http://schemas.microsoft.com/office/drawing/2014/main" id="{D4EAE716-0296-B54D-A44C-ABA1200698DB}"/>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9536628-9631-6843-B7AB-472587586983}"/>
              </a:ext>
            </a:extLst>
          </p:cNvPr>
          <p:cNvPicPr>
            <a:picLocks noChangeAspect="1"/>
          </p:cNvPicPr>
          <p:nvPr/>
        </p:nvPicPr>
        <p:blipFill>
          <a:blip r:embed="rId3"/>
          <a:stretch>
            <a:fillRect/>
          </a:stretch>
        </p:blipFill>
        <p:spPr>
          <a:xfrm>
            <a:off x="11606145" y="6125115"/>
            <a:ext cx="585855" cy="585855"/>
          </a:xfrm>
          <a:prstGeom prst="rect">
            <a:avLst/>
          </a:prstGeom>
        </p:spPr>
      </p:pic>
      <p:sp>
        <p:nvSpPr>
          <p:cNvPr id="27" name="Ellipse 26">
            <a:extLst>
              <a:ext uri="{FF2B5EF4-FFF2-40B4-BE49-F238E27FC236}">
                <a16:creationId xmlns:a16="http://schemas.microsoft.com/office/drawing/2014/main" id="{9E49697A-045B-6D40-90E9-37389AED1805}"/>
              </a:ext>
            </a:extLst>
          </p:cNvPr>
          <p:cNvSpPr/>
          <p:nvPr/>
        </p:nvSpPr>
        <p:spPr>
          <a:xfrm>
            <a:off x="2031678" y="2528369"/>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3F0F54FA-CBB6-C340-941A-EC62511B11BC}"/>
              </a:ext>
            </a:extLst>
          </p:cNvPr>
          <p:cNvPicPr>
            <a:picLocks noChangeAspect="1"/>
          </p:cNvPicPr>
          <p:nvPr/>
        </p:nvPicPr>
        <p:blipFill>
          <a:blip r:embed="rId4"/>
          <a:stretch>
            <a:fillRect/>
          </a:stretch>
        </p:blipFill>
        <p:spPr>
          <a:xfrm>
            <a:off x="2178278" y="2668048"/>
            <a:ext cx="785496" cy="785496"/>
          </a:xfrm>
          <a:prstGeom prst="rect">
            <a:avLst/>
          </a:prstGeom>
        </p:spPr>
      </p:pic>
      <p:sp>
        <p:nvSpPr>
          <p:cNvPr id="38" name="ZoneTexte 37">
            <a:extLst>
              <a:ext uri="{FF2B5EF4-FFF2-40B4-BE49-F238E27FC236}">
                <a16:creationId xmlns:a16="http://schemas.microsoft.com/office/drawing/2014/main" id="{F75B5D85-842B-3B43-87A8-52C2DD6CACD8}"/>
              </a:ext>
            </a:extLst>
          </p:cNvPr>
          <p:cNvSpPr txBox="1"/>
          <p:nvPr/>
        </p:nvSpPr>
        <p:spPr>
          <a:xfrm>
            <a:off x="4639487" y="4185497"/>
            <a:ext cx="2649534"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Bachelor</a:t>
            </a: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 in Management – 3rd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fr-FR" sz="1200"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200"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err="1">
                <a:solidFill>
                  <a:prstClr val="white"/>
                </a:solidFill>
                <a:latin typeface="Calibri" panose="020F0502020204030204"/>
              </a:rPr>
              <a:t>Bachelor</a:t>
            </a:r>
            <a:r>
              <a:rPr lang="fr-FR" sz="1200" dirty="0">
                <a:solidFill>
                  <a:prstClr val="white"/>
                </a:solidFill>
                <a:latin typeface="Calibri" panose="020F0502020204030204"/>
              </a:rPr>
              <a:t> in Management, </a:t>
            </a:r>
            <a:r>
              <a:rPr lang="fr-FR" sz="1200" dirty="0" err="1">
                <a:solidFill>
                  <a:prstClr val="white"/>
                </a:solidFill>
                <a:latin typeface="Calibri" panose="020F0502020204030204"/>
              </a:rPr>
              <a:t>Logistics</a:t>
            </a:r>
            <a:r>
              <a:rPr lang="fr-FR" sz="1200" dirty="0">
                <a:solidFill>
                  <a:prstClr val="white"/>
                </a:solidFill>
                <a:latin typeface="Calibri" panose="020F0502020204030204"/>
              </a:rPr>
              <a:t> and International Commerce  – 3rd </a:t>
            </a:r>
            <a:r>
              <a:rPr lang="fr-FR" sz="1200" dirty="0" err="1">
                <a:solidFill>
                  <a:prstClr val="white"/>
                </a:solidFill>
                <a:latin typeface="Calibri" panose="020F0502020204030204"/>
              </a:rPr>
              <a:t>year</a:t>
            </a:r>
            <a:endParaRPr lang="fr-FR" sz="1200" dirty="0">
              <a:solidFill>
                <a:prstClr val="white"/>
              </a:solidFill>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solidFill>
                  <a:prstClr val="white"/>
                </a:solidFill>
                <a:latin typeface="Calibri" panose="020F0502020204030204"/>
              </a:rPr>
              <a:t>Master in Management – 3rd </a:t>
            </a:r>
            <a:r>
              <a:rPr lang="fr-FR" sz="1200" dirty="0" err="1">
                <a:solidFill>
                  <a:prstClr val="white"/>
                </a:solidFill>
                <a:latin typeface="Calibri" panose="020F0502020204030204"/>
              </a:rPr>
              <a:t>year</a:t>
            </a:r>
            <a:r>
              <a:rPr lang="fr-FR" sz="1200" dirty="0">
                <a:solidFill>
                  <a:prstClr val="white"/>
                </a:solidFill>
                <a:latin typeface="Calibri" panose="020F0502020204030204"/>
              </a:rPr>
              <a:t> </a:t>
            </a:r>
          </a:p>
        </p:txBody>
      </p:sp>
      <p:sp>
        <p:nvSpPr>
          <p:cNvPr id="39" name="Ellipse 38">
            <a:extLst>
              <a:ext uri="{FF2B5EF4-FFF2-40B4-BE49-F238E27FC236}">
                <a16:creationId xmlns:a16="http://schemas.microsoft.com/office/drawing/2014/main" id="{6DF0E92D-F96F-4442-91A7-6EBF5A7AD21E}"/>
              </a:ext>
            </a:extLst>
          </p:cNvPr>
          <p:cNvSpPr/>
          <p:nvPr/>
        </p:nvSpPr>
        <p:spPr>
          <a:xfrm>
            <a:off x="5272447" y="2346450"/>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1">
            <a:extLst>
              <a:ext uri="{FF2B5EF4-FFF2-40B4-BE49-F238E27FC236}">
                <a16:creationId xmlns:a16="http://schemas.microsoft.com/office/drawing/2014/main" id="{6CF465D1-A312-2143-BB13-9392CC1D3CF1}"/>
              </a:ext>
            </a:extLst>
          </p:cNvPr>
          <p:cNvSpPr/>
          <p:nvPr/>
        </p:nvSpPr>
        <p:spPr>
          <a:xfrm>
            <a:off x="8415256" y="2528369"/>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9DECE82A-6942-4846-93AA-544608C2B629}"/>
              </a:ext>
            </a:extLst>
          </p:cNvPr>
          <p:cNvPicPr>
            <a:picLocks noChangeAspect="1"/>
          </p:cNvPicPr>
          <p:nvPr/>
        </p:nvPicPr>
        <p:blipFill>
          <a:blip r:embed="rId5"/>
          <a:stretch>
            <a:fillRect/>
          </a:stretch>
        </p:blipFill>
        <p:spPr>
          <a:xfrm>
            <a:off x="8548498" y="2667876"/>
            <a:ext cx="785668" cy="785668"/>
          </a:xfrm>
          <a:prstGeom prst="rect">
            <a:avLst/>
          </a:prstGeom>
        </p:spPr>
      </p:pic>
      <p:pic>
        <p:nvPicPr>
          <p:cNvPr id="45" name="Image 44" descr="Une image contenant signe, arrêt, dessin&#10;&#10;Description générée automatiquement">
            <a:extLst>
              <a:ext uri="{FF2B5EF4-FFF2-40B4-BE49-F238E27FC236}">
                <a16:creationId xmlns:a16="http://schemas.microsoft.com/office/drawing/2014/main" id="{562E9F4A-C203-F24B-AEED-DD3B6F485292}"/>
              </a:ext>
            </a:extLst>
          </p:cNvPr>
          <p:cNvPicPr>
            <a:picLocks noChangeAspect="1"/>
          </p:cNvPicPr>
          <p:nvPr/>
        </p:nvPicPr>
        <p:blipFill>
          <a:blip r:embed="rId6"/>
          <a:stretch>
            <a:fillRect/>
          </a:stretch>
        </p:blipFill>
        <p:spPr>
          <a:xfrm>
            <a:off x="5409878" y="2485958"/>
            <a:ext cx="785666" cy="785666"/>
          </a:xfrm>
          <a:prstGeom prst="rect">
            <a:avLst/>
          </a:prstGeom>
        </p:spPr>
      </p:pic>
      <p:sp>
        <p:nvSpPr>
          <p:cNvPr id="46" name="ZoneTexte 45">
            <a:extLst>
              <a:ext uri="{FF2B5EF4-FFF2-40B4-BE49-F238E27FC236}">
                <a16:creationId xmlns:a16="http://schemas.microsoft.com/office/drawing/2014/main" id="{9322A578-EDC9-084D-B5E7-4E3E4145AED6}"/>
              </a:ext>
            </a:extLst>
          </p:cNvPr>
          <p:cNvSpPr txBox="1"/>
          <p:nvPr/>
        </p:nvSpPr>
        <p:spPr>
          <a:xfrm>
            <a:off x="4142264" y="3572413"/>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Le Havre</a:t>
            </a:r>
          </a:p>
        </p:txBody>
      </p:sp>
      <p:sp>
        <p:nvSpPr>
          <p:cNvPr id="47" name="ZoneTexte 46">
            <a:extLst>
              <a:ext uri="{FF2B5EF4-FFF2-40B4-BE49-F238E27FC236}">
                <a16:creationId xmlns:a16="http://schemas.microsoft.com/office/drawing/2014/main" id="{BA36698F-EF59-C140-8504-A07271061040}"/>
              </a:ext>
            </a:extLst>
          </p:cNvPr>
          <p:cNvSpPr txBox="1"/>
          <p:nvPr/>
        </p:nvSpPr>
        <p:spPr>
          <a:xfrm>
            <a:off x="7285073" y="3754332"/>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Paris</a:t>
            </a:r>
          </a:p>
        </p:txBody>
      </p:sp>
      <p:sp>
        <p:nvSpPr>
          <p:cNvPr id="50" name="ZoneTexte 49">
            <a:extLst>
              <a:ext uri="{FF2B5EF4-FFF2-40B4-BE49-F238E27FC236}">
                <a16:creationId xmlns:a16="http://schemas.microsoft.com/office/drawing/2014/main" id="{7FBAD35B-7287-4F4E-9B20-40CF5DE49649}"/>
              </a:ext>
            </a:extLst>
          </p:cNvPr>
          <p:cNvSpPr txBox="1"/>
          <p:nvPr/>
        </p:nvSpPr>
        <p:spPr>
          <a:xfrm>
            <a:off x="1037969" y="634464"/>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UNDERGRADUATE PROGRAMMES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FRANCE</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p:txBody>
      </p:sp>
      <p:sp>
        <p:nvSpPr>
          <p:cNvPr id="51" name="Rectangle 50">
            <a:extLst>
              <a:ext uri="{FF2B5EF4-FFF2-40B4-BE49-F238E27FC236}">
                <a16:creationId xmlns:a16="http://schemas.microsoft.com/office/drawing/2014/main" id="{FE7E99A8-37B8-2F42-9A8A-24D01189924E}"/>
              </a:ext>
            </a:extLst>
          </p:cNvPr>
          <p:cNvSpPr/>
          <p:nvPr/>
        </p:nvSpPr>
        <p:spPr>
          <a:xfrm>
            <a:off x="790835" y="703611"/>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ED7C957B-E47E-4495-AED0-B19E45E19F9C}"/>
              </a:ext>
            </a:extLst>
          </p:cNvPr>
          <p:cNvPicPr>
            <a:picLocks noChangeAspect="1"/>
          </p:cNvPicPr>
          <p:nvPr/>
        </p:nvPicPr>
        <p:blipFill>
          <a:blip r:embed="rId7"/>
          <a:stretch>
            <a:fillRect/>
          </a:stretch>
        </p:blipFill>
        <p:spPr>
          <a:xfrm>
            <a:off x="1119744" y="4219443"/>
            <a:ext cx="307409" cy="307409"/>
          </a:xfrm>
          <a:prstGeom prst="rect">
            <a:avLst/>
          </a:prstGeom>
        </p:spPr>
      </p:pic>
      <p:sp>
        <p:nvSpPr>
          <p:cNvPr id="28" name="ZoneTexte 27">
            <a:extLst>
              <a:ext uri="{FF2B5EF4-FFF2-40B4-BE49-F238E27FC236}">
                <a16:creationId xmlns:a16="http://schemas.microsoft.com/office/drawing/2014/main" id="{E9962657-8370-44BF-8357-F128C71B030E}"/>
              </a:ext>
            </a:extLst>
          </p:cNvPr>
          <p:cNvSpPr txBox="1"/>
          <p:nvPr/>
        </p:nvSpPr>
        <p:spPr>
          <a:xfrm>
            <a:off x="1463588" y="4751467"/>
            <a:ext cx="2583249"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 3rd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8FC71CED-9BA6-47D0-A30A-E2192CA1AE1F}"/>
              </a:ext>
            </a:extLst>
          </p:cNvPr>
          <p:cNvPicPr>
            <a:picLocks noChangeAspect="1"/>
          </p:cNvPicPr>
          <p:nvPr/>
        </p:nvPicPr>
        <p:blipFill>
          <a:blip r:embed="rId8"/>
          <a:stretch>
            <a:fillRect/>
          </a:stretch>
        </p:blipFill>
        <p:spPr>
          <a:xfrm>
            <a:off x="1119744" y="4755486"/>
            <a:ext cx="307409" cy="307409"/>
          </a:xfrm>
          <a:prstGeom prst="rect">
            <a:avLst/>
          </a:prstGeom>
        </p:spPr>
      </p:pic>
      <p:pic>
        <p:nvPicPr>
          <p:cNvPr id="29" name="Image 28">
            <a:extLst>
              <a:ext uri="{FF2B5EF4-FFF2-40B4-BE49-F238E27FC236}">
                <a16:creationId xmlns:a16="http://schemas.microsoft.com/office/drawing/2014/main" id="{14424BAA-2C0F-4746-AB42-C4B10C1A4DA3}"/>
              </a:ext>
            </a:extLst>
          </p:cNvPr>
          <p:cNvPicPr>
            <a:picLocks noChangeAspect="1"/>
          </p:cNvPicPr>
          <p:nvPr/>
        </p:nvPicPr>
        <p:blipFill>
          <a:blip r:embed="rId7"/>
          <a:stretch>
            <a:fillRect/>
          </a:stretch>
        </p:blipFill>
        <p:spPr>
          <a:xfrm>
            <a:off x="4270775" y="4213851"/>
            <a:ext cx="307409" cy="307409"/>
          </a:xfrm>
          <a:prstGeom prst="rect">
            <a:avLst/>
          </a:prstGeom>
        </p:spPr>
      </p:pic>
      <p:pic>
        <p:nvPicPr>
          <p:cNvPr id="30" name="Image 29">
            <a:extLst>
              <a:ext uri="{FF2B5EF4-FFF2-40B4-BE49-F238E27FC236}">
                <a16:creationId xmlns:a16="http://schemas.microsoft.com/office/drawing/2014/main" id="{2C01BDED-6B67-40DD-90FA-3E843062AEAD}"/>
              </a:ext>
            </a:extLst>
          </p:cNvPr>
          <p:cNvPicPr>
            <a:picLocks noChangeAspect="1"/>
          </p:cNvPicPr>
          <p:nvPr/>
        </p:nvPicPr>
        <p:blipFill>
          <a:blip r:embed="rId8"/>
          <a:stretch>
            <a:fillRect/>
          </a:stretch>
        </p:blipFill>
        <p:spPr>
          <a:xfrm>
            <a:off x="4289260" y="4751467"/>
            <a:ext cx="307409" cy="307409"/>
          </a:xfrm>
          <a:prstGeom prst="rect">
            <a:avLst/>
          </a:prstGeom>
        </p:spPr>
      </p:pic>
      <p:sp>
        <p:nvSpPr>
          <p:cNvPr id="31" name="ZoneTexte 30">
            <a:extLst>
              <a:ext uri="{FF2B5EF4-FFF2-40B4-BE49-F238E27FC236}">
                <a16:creationId xmlns:a16="http://schemas.microsoft.com/office/drawing/2014/main" id="{9A307872-0D1E-4C17-8951-FB5CFDAEA9AE}"/>
              </a:ext>
            </a:extLst>
          </p:cNvPr>
          <p:cNvSpPr txBox="1"/>
          <p:nvPr/>
        </p:nvSpPr>
        <p:spPr>
          <a:xfrm>
            <a:off x="7970110" y="4158822"/>
            <a:ext cx="2416807"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200" dirty="0">
                <a:solidFill>
                  <a:prstClr val="white"/>
                </a:solidFill>
                <a:latin typeface="Calibri" panose="020F0502020204030204"/>
              </a:rPr>
              <a:t>Management Option – 3rd </a:t>
            </a:r>
            <a:r>
              <a:rPr lang="fr-FR" sz="1200" dirty="0" err="1">
                <a:solidFill>
                  <a:prstClr val="white"/>
                </a:solidFill>
                <a:latin typeface="Calibri" panose="020F0502020204030204"/>
              </a:rPr>
              <a:t>year</a:t>
            </a:r>
            <a:r>
              <a:rPr lang="fr-FR" sz="1200" dirty="0">
                <a:solidFill>
                  <a:prstClr val="white"/>
                </a:solidFill>
                <a:latin typeface="Calibri" panose="020F0502020204030204"/>
              </a:rPr>
              <a:t> </a:t>
            </a:r>
          </a:p>
        </p:txBody>
      </p:sp>
      <p:pic>
        <p:nvPicPr>
          <p:cNvPr id="32" name="Image 31">
            <a:extLst>
              <a:ext uri="{FF2B5EF4-FFF2-40B4-BE49-F238E27FC236}">
                <a16:creationId xmlns:a16="http://schemas.microsoft.com/office/drawing/2014/main" id="{7DA2C6C8-C033-42A8-9786-A9D3665DF67E}"/>
              </a:ext>
            </a:extLst>
          </p:cNvPr>
          <p:cNvPicPr>
            <a:picLocks noChangeAspect="1"/>
          </p:cNvPicPr>
          <p:nvPr/>
        </p:nvPicPr>
        <p:blipFill>
          <a:blip r:embed="rId8"/>
          <a:stretch>
            <a:fillRect/>
          </a:stretch>
        </p:blipFill>
        <p:spPr>
          <a:xfrm>
            <a:off x="7618744" y="4198352"/>
            <a:ext cx="307409" cy="322908"/>
          </a:xfrm>
          <a:prstGeom prst="rect">
            <a:avLst/>
          </a:prstGeom>
        </p:spPr>
      </p:pic>
    </p:spTree>
    <p:extLst>
      <p:ext uri="{BB962C8B-B14F-4D97-AF65-F5344CB8AC3E}">
        <p14:creationId xmlns:p14="http://schemas.microsoft.com/office/powerpoint/2010/main" val="160881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166B"/>
        </a:solidFill>
        <a:effectLst/>
      </p:bgPr>
    </p:bg>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2E500E74-DCD9-1142-A8AD-03B9345B83A5}"/>
              </a:ext>
            </a:extLst>
          </p:cNvPr>
          <p:cNvPicPr>
            <a:picLocks noChangeAspect="1"/>
          </p:cNvPicPr>
          <p:nvPr/>
        </p:nvPicPr>
        <p:blipFill rotWithShape="1">
          <a:blip r:embed="rId2">
            <a:alphaModFix amt="43000"/>
          </a:blip>
          <a:srcRect l="5452" t="9641" r="75149" b="9641"/>
          <a:stretch/>
        </p:blipFill>
        <p:spPr>
          <a:xfrm>
            <a:off x="4326427" y="2025216"/>
            <a:ext cx="3149556" cy="3808591"/>
          </a:xfrm>
          <a:prstGeom prst="rect">
            <a:avLst/>
          </a:prstGeom>
        </p:spPr>
      </p:pic>
      <p:pic>
        <p:nvPicPr>
          <p:cNvPr id="26" name="Image 25">
            <a:extLst>
              <a:ext uri="{FF2B5EF4-FFF2-40B4-BE49-F238E27FC236}">
                <a16:creationId xmlns:a16="http://schemas.microsoft.com/office/drawing/2014/main" id="{75F81F8B-FCFD-BE49-BE06-B06DEA6BD67F}"/>
              </a:ext>
            </a:extLst>
          </p:cNvPr>
          <p:cNvPicPr>
            <a:picLocks noChangeAspect="1"/>
          </p:cNvPicPr>
          <p:nvPr/>
        </p:nvPicPr>
        <p:blipFill rotWithShape="1">
          <a:blip r:embed="rId2">
            <a:alphaModFix amt="42000"/>
          </a:blip>
          <a:srcRect l="5452" t="9641" r="75149" b="9641"/>
          <a:stretch/>
        </p:blipFill>
        <p:spPr>
          <a:xfrm>
            <a:off x="908685" y="2048929"/>
            <a:ext cx="3232547" cy="3808591"/>
          </a:xfrm>
          <a:prstGeom prst="rect">
            <a:avLst/>
          </a:prstGeom>
        </p:spPr>
      </p:pic>
      <p:sp>
        <p:nvSpPr>
          <p:cNvPr id="9" name="ZoneTexte 8">
            <a:extLst>
              <a:ext uri="{FF2B5EF4-FFF2-40B4-BE49-F238E27FC236}">
                <a16:creationId xmlns:a16="http://schemas.microsoft.com/office/drawing/2014/main" id="{BB45961B-ABBF-0A43-855D-705765F161E4}"/>
              </a:ext>
            </a:extLst>
          </p:cNvPr>
          <p:cNvSpPr txBox="1"/>
          <p:nvPr/>
        </p:nvSpPr>
        <p:spPr>
          <a:xfrm>
            <a:off x="1463589" y="4124078"/>
            <a:ext cx="258324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option – 2nd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lang="fr-FR" sz="1200" dirty="0">
              <a:solidFill>
                <a:prstClr val="white"/>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option – 3rd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ZoneTexte 14">
            <a:extLst>
              <a:ext uri="{FF2B5EF4-FFF2-40B4-BE49-F238E27FC236}">
                <a16:creationId xmlns:a16="http://schemas.microsoft.com/office/drawing/2014/main" id="{6B09A5DD-FC44-CD4E-80B9-5EEFF24FD8A0}"/>
              </a:ext>
            </a:extLst>
          </p:cNvPr>
          <p:cNvSpPr txBox="1"/>
          <p:nvPr/>
        </p:nvSpPr>
        <p:spPr>
          <a:xfrm>
            <a:off x="977695" y="3754332"/>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Oxford</a:t>
            </a:r>
          </a:p>
        </p:txBody>
      </p:sp>
      <p:cxnSp>
        <p:nvCxnSpPr>
          <p:cNvPr id="23" name="Connecteur droit 22">
            <a:extLst>
              <a:ext uri="{FF2B5EF4-FFF2-40B4-BE49-F238E27FC236}">
                <a16:creationId xmlns:a16="http://schemas.microsoft.com/office/drawing/2014/main" id="{D4EAE716-0296-B54D-A44C-ABA1200698DB}"/>
              </a:ext>
            </a:extLst>
          </p:cNvPr>
          <p:cNvCxnSpPr>
            <a:cxnSpLocks/>
          </p:cNvCxnSpPr>
          <p:nvPr/>
        </p:nvCxnSpPr>
        <p:spPr>
          <a:xfrm flipH="1" flipV="1">
            <a:off x="5782962" y="6508980"/>
            <a:ext cx="5667947" cy="14288"/>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59536628-9631-6843-B7AB-472587586983}"/>
              </a:ext>
            </a:extLst>
          </p:cNvPr>
          <p:cNvPicPr>
            <a:picLocks noChangeAspect="1"/>
          </p:cNvPicPr>
          <p:nvPr/>
        </p:nvPicPr>
        <p:blipFill>
          <a:blip r:embed="rId3"/>
          <a:stretch>
            <a:fillRect/>
          </a:stretch>
        </p:blipFill>
        <p:spPr>
          <a:xfrm>
            <a:off x="11606145" y="6125115"/>
            <a:ext cx="585855" cy="585855"/>
          </a:xfrm>
          <a:prstGeom prst="rect">
            <a:avLst/>
          </a:prstGeom>
        </p:spPr>
      </p:pic>
      <p:sp>
        <p:nvSpPr>
          <p:cNvPr id="27" name="Ellipse 26">
            <a:extLst>
              <a:ext uri="{FF2B5EF4-FFF2-40B4-BE49-F238E27FC236}">
                <a16:creationId xmlns:a16="http://schemas.microsoft.com/office/drawing/2014/main" id="{9E49697A-045B-6D40-90E9-37389AED1805}"/>
              </a:ext>
            </a:extLst>
          </p:cNvPr>
          <p:cNvSpPr/>
          <p:nvPr/>
        </p:nvSpPr>
        <p:spPr>
          <a:xfrm>
            <a:off x="2031678" y="2528369"/>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Image 36">
            <a:extLst>
              <a:ext uri="{FF2B5EF4-FFF2-40B4-BE49-F238E27FC236}">
                <a16:creationId xmlns:a16="http://schemas.microsoft.com/office/drawing/2014/main" id="{3F0F54FA-CBB6-C340-941A-EC62511B11BC}"/>
              </a:ext>
            </a:extLst>
          </p:cNvPr>
          <p:cNvPicPr>
            <a:picLocks noChangeAspect="1"/>
          </p:cNvPicPr>
          <p:nvPr/>
        </p:nvPicPr>
        <p:blipFill>
          <a:blip r:embed="rId4"/>
          <a:stretch>
            <a:fillRect/>
          </a:stretch>
        </p:blipFill>
        <p:spPr>
          <a:xfrm>
            <a:off x="2178278" y="2668048"/>
            <a:ext cx="785496" cy="785496"/>
          </a:xfrm>
          <a:prstGeom prst="rect">
            <a:avLst/>
          </a:prstGeom>
        </p:spPr>
      </p:pic>
      <p:sp>
        <p:nvSpPr>
          <p:cNvPr id="42" name="Ellipse 41">
            <a:extLst>
              <a:ext uri="{FF2B5EF4-FFF2-40B4-BE49-F238E27FC236}">
                <a16:creationId xmlns:a16="http://schemas.microsoft.com/office/drawing/2014/main" id="{6CF465D1-A312-2143-BB13-9392CC1D3CF1}"/>
              </a:ext>
            </a:extLst>
          </p:cNvPr>
          <p:cNvSpPr/>
          <p:nvPr/>
        </p:nvSpPr>
        <p:spPr>
          <a:xfrm>
            <a:off x="5368697" y="2509824"/>
            <a:ext cx="1052153" cy="1052153"/>
          </a:xfrm>
          <a:prstGeom prst="ellipse">
            <a:avLst/>
          </a:prstGeom>
          <a:noFill/>
          <a:ln w="44450">
            <a:gradFill>
              <a:gsLst>
                <a:gs pos="0">
                  <a:srgbClr val="0070C0"/>
                </a:gs>
                <a:gs pos="100000">
                  <a:srgbClr val="FF0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Image 43">
            <a:extLst>
              <a:ext uri="{FF2B5EF4-FFF2-40B4-BE49-F238E27FC236}">
                <a16:creationId xmlns:a16="http://schemas.microsoft.com/office/drawing/2014/main" id="{9DECE82A-6942-4846-93AA-544608C2B629}"/>
              </a:ext>
            </a:extLst>
          </p:cNvPr>
          <p:cNvPicPr>
            <a:picLocks noChangeAspect="1"/>
          </p:cNvPicPr>
          <p:nvPr/>
        </p:nvPicPr>
        <p:blipFill>
          <a:blip r:embed="rId5"/>
          <a:stretch>
            <a:fillRect/>
          </a:stretch>
        </p:blipFill>
        <p:spPr>
          <a:xfrm>
            <a:off x="5501939" y="2649331"/>
            <a:ext cx="785668" cy="785668"/>
          </a:xfrm>
          <a:prstGeom prst="rect">
            <a:avLst/>
          </a:prstGeom>
        </p:spPr>
      </p:pic>
      <p:sp>
        <p:nvSpPr>
          <p:cNvPr id="47" name="ZoneTexte 46">
            <a:extLst>
              <a:ext uri="{FF2B5EF4-FFF2-40B4-BE49-F238E27FC236}">
                <a16:creationId xmlns:a16="http://schemas.microsoft.com/office/drawing/2014/main" id="{BA36698F-EF59-C140-8504-A07271061040}"/>
              </a:ext>
            </a:extLst>
          </p:cNvPr>
          <p:cNvSpPr txBox="1"/>
          <p:nvPr/>
        </p:nvSpPr>
        <p:spPr>
          <a:xfrm>
            <a:off x="4238514" y="3735787"/>
            <a:ext cx="3237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FF0000"/>
                </a:solidFill>
                <a:effectLst/>
                <a:uLnTx/>
                <a:uFillTx/>
                <a:latin typeface="Calibri" panose="020F0502020204030204"/>
                <a:ea typeface="+mn-ea"/>
                <a:cs typeface="+mn-cs"/>
              </a:rPr>
              <a:t>Dublin</a:t>
            </a:r>
          </a:p>
        </p:txBody>
      </p:sp>
      <p:sp>
        <p:nvSpPr>
          <p:cNvPr id="50" name="ZoneTexte 49">
            <a:extLst>
              <a:ext uri="{FF2B5EF4-FFF2-40B4-BE49-F238E27FC236}">
                <a16:creationId xmlns:a16="http://schemas.microsoft.com/office/drawing/2014/main" id="{7FBAD35B-7287-4F4E-9B20-40CF5DE49649}"/>
              </a:ext>
            </a:extLst>
          </p:cNvPr>
          <p:cNvSpPr txBox="1"/>
          <p:nvPr/>
        </p:nvSpPr>
        <p:spPr>
          <a:xfrm>
            <a:off x="1037969" y="634464"/>
            <a:ext cx="693214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rPr>
              <a:t>UNDERGRADUATE PROGRAMMES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MADE Outer Sans" panose="02000505000000020004" pitchFamily="2" charset="77"/>
              </a:rPr>
              <a:t>UK &amp; IRELAND</a:t>
            </a:r>
            <a:endParaRPr kumimoji="0" lang="fr-FR" sz="2400" b="1" i="0" u="none" strike="noStrike" kern="1200" cap="none" spc="0" normalizeH="0" baseline="0" noProof="0" dirty="0">
              <a:ln>
                <a:noFill/>
              </a:ln>
              <a:solidFill>
                <a:prstClr val="white"/>
              </a:solidFill>
              <a:effectLst/>
              <a:uLnTx/>
              <a:uFillTx/>
              <a:latin typeface="MADE Outer Sans" panose="02000505000000020004" pitchFamily="2" charset="77"/>
              <a:ea typeface="+mn-ea"/>
              <a:cs typeface="+mn-cs"/>
            </a:endParaRPr>
          </a:p>
        </p:txBody>
      </p:sp>
      <p:sp>
        <p:nvSpPr>
          <p:cNvPr id="51" name="Rectangle 50">
            <a:extLst>
              <a:ext uri="{FF2B5EF4-FFF2-40B4-BE49-F238E27FC236}">
                <a16:creationId xmlns:a16="http://schemas.microsoft.com/office/drawing/2014/main" id="{FE7E99A8-37B8-2F42-9A8A-24D01189924E}"/>
              </a:ext>
            </a:extLst>
          </p:cNvPr>
          <p:cNvSpPr/>
          <p:nvPr/>
        </p:nvSpPr>
        <p:spPr>
          <a:xfrm>
            <a:off x="790835" y="703611"/>
            <a:ext cx="74140" cy="724779"/>
          </a:xfrm>
          <a:prstGeom prst="rect">
            <a:avLst/>
          </a:prstGeom>
          <a:gradFill>
            <a:gsLst>
              <a:gs pos="0">
                <a:srgbClr val="FF0000"/>
              </a:gs>
              <a:gs pos="100000">
                <a:schemeClr val="accent5">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 1">
            <a:extLst>
              <a:ext uri="{FF2B5EF4-FFF2-40B4-BE49-F238E27FC236}">
                <a16:creationId xmlns:a16="http://schemas.microsoft.com/office/drawing/2014/main" id="{ED7C957B-E47E-4495-AED0-B19E45E19F9C}"/>
              </a:ext>
            </a:extLst>
          </p:cNvPr>
          <p:cNvPicPr>
            <a:picLocks noChangeAspect="1"/>
          </p:cNvPicPr>
          <p:nvPr/>
        </p:nvPicPr>
        <p:blipFill>
          <a:blip r:embed="rId6"/>
          <a:stretch>
            <a:fillRect/>
          </a:stretch>
        </p:blipFill>
        <p:spPr>
          <a:xfrm>
            <a:off x="1119744" y="4219443"/>
            <a:ext cx="307409" cy="307409"/>
          </a:xfrm>
          <a:prstGeom prst="rect">
            <a:avLst/>
          </a:prstGeom>
        </p:spPr>
      </p:pic>
      <p:sp>
        <p:nvSpPr>
          <p:cNvPr id="33" name="ZoneTexte 32">
            <a:extLst>
              <a:ext uri="{FF2B5EF4-FFF2-40B4-BE49-F238E27FC236}">
                <a16:creationId xmlns:a16="http://schemas.microsoft.com/office/drawing/2014/main" id="{50FBE432-FBA7-44B9-BE60-4B1B26338DC7}"/>
              </a:ext>
            </a:extLst>
          </p:cNvPr>
          <p:cNvSpPr txBox="1"/>
          <p:nvPr/>
        </p:nvSpPr>
        <p:spPr>
          <a:xfrm>
            <a:off x="4892733" y="4163446"/>
            <a:ext cx="258324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option– 2nd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lang="fr-FR" sz="1200" dirty="0">
              <a:solidFill>
                <a:prstClr val="white"/>
              </a:solidFill>
              <a:latin typeface="Calibri" panose="020F050202020403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rPr>
              <a:t>Management option – 3rd </a:t>
            </a:r>
            <a:r>
              <a:rPr kumimoji="0" lang="fr-FR" sz="1200" b="0" i="0" u="none" strike="noStrike" kern="1200" cap="none" spc="0" normalizeH="0" baseline="0" noProof="0" dirty="0" err="1">
                <a:ln>
                  <a:noFill/>
                </a:ln>
                <a:solidFill>
                  <a:prstClr val="white"/>
                </a:solidFill>
                <a:effectLst/>
                <a:uLnTx/>
                <a:uFillTx/>
                <a:latin typeface="Calibri" panose="020F0502020204030204"/>
                <a:ea typeface="+mn-ea"/>
                <a:cs typeface="+mn-cs"/>
              </a:rPr>
              <a:t>year</a:t>
            </a:r>
            <a:endParaRPr kumimoji="0" lang="fr-F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Image 33">
            <a:extLst>
              <a:ext uri="{FF2B5EF4-FFF2-40B4-BE49-F238E27FC236}">
                <a16:creationId xmlns:a16="http://schemas.microsoft.com/office/drawing/2014/main" id="{139250B5-B28A-4BE8-8218-B64DE0CB423B}"/>
              </a:ext>
            </a:extLst>
          </p:cNvPr>
          <p:cNvPicPr>
            <a:picLocks noChangeAspect="1"/>
          </p:cNvPicPr>
          <p:nvPr/>
        </p:nvPicPr>
        <p:blipFill>
          <a:blip r:embed="rId6"/>
          <a:stretch>
            <a:fillRect/>
          </a:stretch>
        </p:blipFill>
        <p:spPr>
          <a:xfrm>
            <a:off x="4548888" y="4258811"/>
            <a:ext cx="307409" cy="307409"/>
          </a:xfrm>
          <a:prstGeom prst="rect">
            <a:avLst/>
          </a:prstGeom>
        </p:spPr>
      </p:pic>
    </p:spTree>
    <p:extLst>
      <p:ext uri="{BB962C8B-B14F-4D97-AF65-F5344CB8AC3E}">
        <p14:creationId xmlns:p14="http://schemas.microsoft.com/office/powerpoint/2010/main" val="1469095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0427AF54137E4BA1334271B093B6B0" ma:contentTypeVersion="13" ma:contentTypeDescription="Create a new document." ma:contentTypeScope="" ma:versionID="a51f2e483e48ed4cd8ca21235bdfe51e">
  <xsd:schema xmlns:xsd="http://www.w3.org/2001/XMLSchema" xmlns:xs="http://www.w3.org/2001/XMLSchema" xmlns:p="http://schemas.microsoft.com/office/2006/metadata/properties" xmlns:ns2="4b0598c8-3711-41d7-8780-cb5f858f1e15" xmlns:ns3="cd5feb04-80cf-4f2e-a290-99aac2911046" targetNamespace="http://schemas.microsoft.com/office/2006/metadata/properties" ma:root="true" ma:fieldsID="5dae1a13990dcfbec87eeeb69302cf63" ns2:_="" ns3:_="">
    <xsd:import namespace="4b0598c8-3711-41d7-8780-cb5f858f1e15"/>
    <xsd:import namespace="cd5feb04-80cf-4f2e-a290-99aac291104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598c8-3711-41d7-8780-cb5f858f1e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5feb04-80cf-4f2e-a290-99aac291104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93A200-B917-4B1A-AA4B-04667494A3B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8B850E3-7310-4F6D-9CFE-36E22EF7AC35}">
  <ds:schemaRefs>
    <ds:schemaRef ds:uri="4b0598c8-3711-41d7-8780-cb5f858f1e15"/>
    <ds:schemaRef ds:uri="cd5feb04-80cf-4f2e-a290-99aac29110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6B4A928-3441-4A05-8DEE-C952FDEA9A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551</TotalTime>
  <Words>2942</Words>
  <Application>Microsoft Office PowerPoint</Application>
  <PresentationFormat>Grand écran</PresentationFormat>
  <Paragraphs>392</Paragraphs>
  <Slides>35</Slides>
  <Notes>13</Notes>
  <HiddenSlides>6</HiddenSlides>
  <MMClips>12</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35</vt:i4>
      </vt:variant>
    </vt:vector>
  </HeadingPairs>
  <TitlesOfParts>
    <vt:vector size="45" baseType="lpstr">
      <vt:lpstr>Arial</vt:lpstr>
      <vt:lpstr>AvenirNext LT Pro Cn</vt:lpstr>
      <vt:lpstr>AvenirNext LT Pro Regular</vt:lpstr>
      <vt:lpstr>Calibri</vt:lpstr>
      <vt:lpstr>Calibri Light</vt:lpstr>
      <vt:lpstr>MADE Outer Sans</vt:lpstr>
      <vt:lpstr>MADEOUTERSANS-THIN</vt:lpstr>
      <vt:lpstr>Wingdings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LARRET Héloïse</dc:creator>
  <cp:lastModifiedBy>LAASRI Alexandra</cp:lastModifiedBy>
  <cp:revision>27</cp:revision>
  <dcterms:created xsi:type="dcterms:W3CDTF">2021-04-14T11:31:56Z</dcterms:created>
  <dcterms:modified xsi:type="dcterms:W3CDTF">2022-02-09T13:19:08Z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0x010100DF0427AF54137E4BA1334271B093B6B0</vt:lpwstr>
  </property>
</Properties>
</file>